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77" r:id="rId3"/>
    <p:sldId id="345" r:id="rId4"/>
    <p:sldId id="362" r:id="rId5"/>
    <p:sldId id="342" r:id="rId6"/>
    <p:sldId id="259" r:id="rId7"/>
    <p:sldId id="322" r:id="rId9"/>
    <p:sldId id="343" r:id="rId10"/>
    <p:sldId id="313" r:id="rId11"/>
    <p:sldId id="323" r:id="rId12"/>
    <p:sldId id="324" r:id="rId13"/>
    <p:sldId id="325" r:id="rId14"/>
    <p:sldId id="314" r:id="rId15"/>
    <p:sldId id="328" r:id="rId16"/>
    <p:sldId id="329" r:id="rId17"/>
    <p:sldId id="333" r:id="rId18"/>
    <p:sldId id="334" r:id="rId19"/>
    <p:sldId id="336" r:id="rId20"/>
    <p:sldId id="344" r:id="rId21"/>
    <p:sldId id="341" r:id="rId22"/>
    <p:sldId id="364" r:id="rId23"/>
    <p:sldId id="363" r:id="rId24"/>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00"/>
    <a:srgbClr val="FC2704"/>
    <a:srgbClr val="006600"/>
    <a:srgbClr val="FFFF00"/>
    <a:srgbClr val="0099FF"/>
    <a:srgbClr val="EAEAEA"/>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1616"/>
    <p:restoredTop sz="89661"/>
  </p:normalViewPr>
  <p:slideViewPr>
    <p:cSldViewPr showGuides="1">
      <p:cViewPr>
        <p:scale>
          <a:sx n="75" d="100"/>
          <a:sy n="75" d="100"/>
        </p:scale>
        <p:origin x="-702" y="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20908FB2-B465-47BA-9B45-73EBB88E4D38}" type="datetimeFigureOut">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0" name="Slide Image Placeholder 1"/>
          <p:cNvSpPr>
            <a:spLocks noGrp="1" noRot="1" noChangeAspect="1" noTextEdit="1"/>
          </p:cNvSpPr>
          <p:nvPr>
            <p:ph type="sldImg"/>
          </p:nvPr>
        </p:nvSpPr>
        <p:spPr>
          <a:ln>
            <a:solidFill>
              <a:srgbClr val="000000">
                <a:alpha val="100000"/>
              </a:srgbClr>
            </a:solidFill>
            <a:miter lim="800000"/>
          </a:ln>
        </p:spPr>
      </p:sp>
      <p:sp>
        <p:nvSpPr>
          <p:cNvPr id="22531" name="Notes Placeholder 2"/>
          <p:cNvSpPr>
            <a:spLocks noGrp="1"/>
          </p:cNvSpPr>
          <p:nvPr>
            <p:ph type="body" idx="1"/>
          </p:nvPr>
        </p:nvSpPr>
        <p:spPr>
          <a:noFill/>
          <a:ln>
            <a:noFill/>
          </a:ln>
        </p:spPr>
        <p:txBody>
          <a:bodyPr wrap="square" lIns="91440" tIns="45720" rIns="91440" bIns="45720" anchor="t" anchorCtr="0"/>
          <a:p>
            <a:pPr lvl="0" eaLnBrk="1" hangingPunct="1">
              <a:spcBef>
                <a:spcPct val="0"/>
              </a:spcBef>
            </a:pPr>
            <a:endParaRPr dirty="0"/>
          </a:p>
        </p:txBody>
      </p:sp>
      <p:sp>
        <p:nvSpPr>
          <p:cNvPr id="22532"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fld>
            <a:endParaRPr lang="en-US"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Slide Image Placeholder 1"/>
          <p:cNvSpPr>
            <a:spLocks noGrp="1" noRot="1" noChangeAspect="1" noTextEdit="1"/>
          </p:cNvSpPr>
          <p:nvPr>
            <p:ph type="sldImg"/>
          </p:nvPr>
        </p:nvSpPr>
        <p:spPr>
          <a:ln>
            <a:solidFill>
              <a:srgbClr val="000000">
                <a:alpha val="100000"/>
              </a:srgbClr>
            </a:solidFill>
            <a:miter lim="800000"/>
          </a:ln>
        </p:spPr>
      </p:sp>
      <p:sp>
        <p:nvSpPr>
          <p:cNvPr id="23555" name="Notes Placeholder 2"/>
          <p:cNvSpPr>
            <a:spLocks noGrp="1"/>
          </p:cNvSpPr>
          <p:nvPr>
            <p:ph type="body" idx="1"/>
          </p:nvPr>
        </p:nvSpPr>
        <p:spPr>
          <a:noFill/>
          <a:ln>
            <a:noFill/>
          </a:ln>
        </p:spPr>
        <p:txBody>
          <a:bodyPr wrap="square" lIns="91440" tIns="45720" rIns="91440" bIns="45720" anchor="t" anchorCtr="0"/>
          <a:p>
            <a:pPr lvl="0" eaLnBrk="1" hangingPunct="1"/>
            <a:r>
              <a:rPr dirty="0"/>
              <a:t>GV sẽ đọc lần lượt lại các khoản chi của 1 hoặc 2 nhóm để học sinh tự xác định xem đó là NC hay MM. GV sẽ chốt lại bằng cách ghi kế bên khoản chi đó chữ NC hay MM và giải thích theo gợi ý trong Tài liệu Hướng dẫn để HS hiểu hơn.</a:t>
            </a:r>
            <a:endParaRPr dirty="0"/>
          </a:p>
          <a:p>
            <a:pPr lvl="0" eaLnBrk="1" hangingPunct="1"/>
            <a:endParaRPr dirty="0"/>
          </a:p>
          <a:p>
            <a:pPr lvl="0" eaLnBrk="1" hangingPunct="1"/>
            <a:r>
              <a:rPr dirty="0"/>
              <a:t>VD: ăn sáng là NC cơ bản, nhưng nếu ta chọn ăn sáng trong nhà hàng sang trọng, đắt tiền hơn gấp 4-5 lần dù chất lượng bữa ăn cũng tương đương thì khi đó nó trở thành mong muốn…</a:t>
            </a:r>
            <a:endParaRPr dirty="0"/>
          </a:p>
        </p:txBody>
      </p:sp>
      <p:sp>
        <p:nvSpPr>
          <p:cNvPr id="23556"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fld>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8" name="Slide Image Placeholder 1"/>
          <p:cNvSpPr>
            <a:spLocks noGrp="1" noRot="1" noChangeAspect="1" noTextEdit="1"/>
          </p:cNvSpPr>
          <p:nvPr>
            <p:ph type="sldImg"/>
          </p:nvPr>
        </p:nvSpPr>
        <p:spPr>
          <a:ln>
            <a:solidFill>
              <a:srgbClr val="000000">
                <a:alpha val="100000"/>
              </a:srgbClr>
            </a:solidFill>
            <a:miter lim="800000"/>
          </a:ln>
        </p:spPr>
      </p:sp>
      <p:sp>
        <p:nvSpPr>
          <p:cNvPr id="24579" name="Notes Placeholder 2"/>
          <p:cNvSpPr>
            <a:spLocks noGrp="1"/>
          </p:cNvSpPr>
          <p:nvPr>
            <p:ph type="body" idx="1"/>
          </p:nvPr>
        </p:nvSpPr>
        <p:spPr>
          <a:noFill/>
          <a:ln>
            <a:noFill/>
          </a:ln>
        </p:spPr>
        <p:txBody>
          <a:bodyPr wrap="square" lIns="91440" tIns="45720" rIns="91440" bIns="45720" anchor="t" anchorCtr="0"/>
          <a:p>
            <a:pPr lvl="0" eaLnBrk="1" hangingPunct="1"/>
            <a:endParaRPr dirty="0"/>
          </a:p>
        </p:txBody>
      </p:sp>
      <p:sp>
        <p:nvSpPr>
          <p:cNvPr id="24580"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C0D4B2D2-2022-4536-ADFD-4212AB3BE7BD}"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algn="r">
              <a:buNone/>
            </a:pPr>
            <a:fld id="{9A0DB2DC-4C9A-4742-B13C-FB6460FD3503}" type="slidenum">
              <a:rPr lang="en-US" dirty="0">
                <a:effectLst>
                  <a:outerShdw blurRad="38100" dist="38100" dir="2700000">
                    <a:srgbClr val="000000"/>
                  </a:outerShdw>
                </a:effectLst>
              </a:rPr>
            </a:fld>
            <a:endParaRPr lang="en-US" dirty="0">
              <a:effectLst>
                <a:outerShdw blurRad="38100" dist="38100" dir="2700000">
                  <a:srgbClr val="000000"/>
                </a:outerShdw>
              </a:effectLst>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5293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54296" y="1600200"/>
            <a:ext cx="4032504"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Title 1025"/>
          <p:cNvSpPr/>
          <p:nvPr>
            <p:ph type="title"/>
          </p:nvPr>
        </p:nvSpPr>
        <p:spPr>
          <a:xfrm>
            <a:off x="457200" y="274638"/>
            <a:ext cx="8229600" cy="1143000"/>
          </a:xfrm>
          <a:prstGeom prst="rect">
            <a:avLst/>
          </a:prstGeom>
          <a:noFill/>
          <a:ln w="9525">
            <a:noFill/>
          </a:ln>
        </p:spPr>
        <p:txBody>
          <a:bodyPr anchor="ctr" anchorCtr="0"/>
          <a:p>
            <a:pPr lvl="0"/>
            <a:r>
              <a:t>Click to edit Master title style</a:t>
            </a:r>
          </a:p>
        </p:txBody>
      </p:sp>
      <p:sp>
        <p:nvSpPr>
          <p:cNvPr id="1027" name="Text Placeholder 1026"/>
          <p:cNvSpPr/>
          <p:nvPr>
            <p:ph type="body" idx="1"/>
          </p:nvPr>
        </p:nvSpPr>
        <p:spPr>
          <a:xfrm>
            <a:off x="457200" y="1600200"/>
            <a:ext cx="8229600" cy="4525963"/>
          </a:xfrm>
          <a:prstGeom prst="rect">
            <a:avLst/>
          </a:prstGeom>
          <a:noFill/>
          <a:ln w="9525">
            <a:noFill/>
          </a:ln>
        </p:spPr>
        <p:txBody>
          <a:bodyPr/>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p:nvPr>
            <p:ph type="dt" sz="half" idx="2"/>
          </p:nvPr>
        </p:nvSpPr>
        <p:spPr>
          <a:xfrm>
            <a:off x="457200" y="6245225"/>
            <a:ext cx="2133600" cy="476250"/>
          </a:xfrm>
          <a:prstGeom prst="rect">
            <a:avLst/>
          </a:prstGeom>
          <a:noFill/>
          <a:ln w="9525">
            <a:noFill/>
          </a:ln>
        </p:spPr>
        <p:txBody>
          <a:bodyPr/>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fld id="{1AF8AAF0-6E80-42FA-95B7-2FFEFF6343AE}" type="datetimeFigureOut">
              <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rPr>
            </a:fld>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1029" name="Footer Placeholder 1028"/>
          <p:cNvSpPr/>
          <p:nvPr>
            <p:ph type="ftr" sz="quarter" idx="3"/>
          </p:nvPr>
        </p:nvSpPr>
        <p:spPr>
          <a:xfrm>
            <a:off x="3124200" y="6245225"/>
            <a:ext cx="2895600" cy="476250"/>
          </a:xfrm>
          <a:prstGeom prst="rect">
            <a:avLst/>
          </a:prstGeom>
          <a:noFill/>
          <a:ln w="9525">
            <a:noFill/>
          </a:ln>
        </p:spPr>
        <p:txBody>
          <a:bodyPr/>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outerShdw blurRad="38100" dist="38100" dir="2700000" algn="tl">
                  <a:srgbClr val="000000"/>
                </a:outerShdw>
              </a:effectLst>
              <a:uLnTx/>
              <a:uFillTx/>
              <a:latin typeface="Arial" panose="020B0604020202020204" pitchFamily="34" charset="0"/>
              <a:ea typeface="+mn-ea"/>
              <a:cs typeface="Arial" panose="020B0604020202020204" pitchFamily="34" charset="0"/>
            </a:endParaRPr>
          </a:p>
        </p:txBody>
      </p:sp>
      <p:sp>
        <p:nvSpPr>
          <p:cNvPr id="1030" name="Slide Number Placeholder 1029"/>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eaLnBrk="1" hangingPunct="1">
              <a:buNone/>
            </a:pPr>
            <a:fld id="{9A0DB2DC-4C9A-4742-B13C-FB6460FD3503}" type="slidenum">
              <a:rPr lang="en-US" dirty="0">
                <a:effectLst>
                  <a:outerShdw blurRad="38100" dist="38100" dir="2700000">
                    <a:srgbClr val="000000"/>
                  </a:outerShdw>
                </a:effectLst>
                <a:latin typeface="Arial" panose="020B0604020202020204" pitchFamily="34" charset="0"/>
              </a:rPr>
            </a:fld>
            <a:endParaRPr lang="en-US" dirty="0">
              <a:effectLst>
                <a:outerShdw blurRad="38100" dist="38100" dir="2700000">
                  <a:srgbClr val="000000"/>
                </a:outerShdw>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wmf"/><Relationship Id="rId1" Type="http://schemas.openxmlformats.org/officeDocument/2006/relationships/image" Target="../media/image2.GIF"/></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6.png"/><Relationship Id="rId1"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135" name="Text Box 71"/>
          <p:cNvSpPr txBox="1"/>
          <p:nvPr/>
        </p:nvSpPr>
        <p:spPr>
          <a:xfrm>
            <a:off x="1143000" y="533400"/>
            <a:ext cx="7239000" cy="1563688"/>
          </a:xfrm>
          <a:prstGeom prst="rect">
            <a:avLst/>
          </a:prstGeom>
          <a:noFill/>
          <a:ln w="9525" cap="flat" cmpd="sng">
            <a:solidFill>
              <a:srgbClr val="0099FF"/>
            </a:solidFill>
            <a:prstDash val="solid"/>
            <a:miter/>
            <a:headEnd type="none" w="med" len="med"/>
            <a:tailEnd type="none" w="med" len="med"/>
          </a:ln>
        </p:spPr>
        <p:txBody>
          <a:bodyPr>
            <a:spAutoFit/>
          </a:bodyPr>
          <a:p>
            <a:pPr algn="ctr" eaLnBrk="0" hangingPunct="0"/>
            <a:r>
              <a:rPr sz="3200" b="1" dirty="0">
                <a:solidFill>
                  <a:srgbClr val="FF0000"/>
                </a:solidFill>
                <a:latin typeface="Times New Roman" panose="02020603050405020304" pitchFamily="18" charset="0"/>
              </a:rPr>
              <a:t>BÀI 2:</a:t>
            </a:r>
            <a:endParaRPr sz="3200" b="1" dirty="0">
              <a:solidFill>
                <a:srgbClr val="FF0000"/>
              </a:solidFill>
              <a:latin typeface="Times New Roman" panose="02020603050405020304" pitchFamily="18" charset="0"/>
            </a:endParaRPr>
          </a:p>
          <a:p>
            <a:pPr algn="ctr" eaLnBrk="0" hangingPunct="0"/>
            <a:r>
              <a:rPr sz="3200" b="1" dirty="0">
                <a:solidFill>
                  <a:srgbClr val="FF0000"/>
                </a:solidFill>
                <a:latin typeface="Times New Roman" panose="02020603050405020304" pitchFamily="18" charset="0"/>
              </a:rPr>
              <a:t>NHU CẦU-MONG MUỐN</a:t>
            </a:r>
            <a:endParaRPr sz="3200" b="1" dirty="0">
              <a:solidFill>
                <a:srgbClr val="FF0000"/>
              </a:solidFill>
              <a:latin typeface="Times New Roman" panose="02020603050405020304" pitchFamily="18" charset="0"/>
            </a:endParaRPr>
          </a:p>
          <a:p>
            <a:pPr algn="ctr" eaLnBrk="0" hangingPunct="0"/>
            <a:r>
              <a:rPr sz="3200" b="1" dirty="0">
                <a:solidFill>
                  <a:srgbClr val="FF0000"/>
                </a:solidFill>
                <a:latin typeface="Times New Roman" panose="02020603050405020304" pitchFamily="18" charset="0"/>
              </a:rPr>
              <a:t> RA QUYẾT ĐỊNH CHI TIÊU</a:t>
            </a:r>
            <a:endParaRPr sz="3200" b="1" dirty="0">
              <a:solidFill>
                <a:srgbClr val="FF0000"/>
              </a:solidFill>
              <a:latin typeface="Times New Roman" panose="02020603050405020304" pitchFamily="18" charset="0"/>
            </a:endParaRPr>
          </a:p>
        </p:txBody>
      </p:sp>
      <p:sp>
        <p:nvSpPr>
          <p:cNvPr id="5146" name="Rectangle 2"/>
          <p:cNvSpPr>
            <a:spLocks noChangeArrowheads="1"/>
          </p:cNvSpPr>
          <p:nvPr/>
        </p:nvSpPr>
        <p:spPr bwMode="black">
          <a:xfrm>
            <a:off x="609600" y="381000"/>
            <a:ext cx="7162800" cy="563563"/>
          </a:xfrm>
          <a:prstGeom prst="rect">
            <a:avLst/>
          </a:prstGeom>
          <a:no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6000" b="0" i="0" u="none" strike="noStrike" kern="1200" cap="none" spc="0" normalizeH="0" baseline="0" noProof="0">
              <a:ln>
                <a:noFill/>
              </a:ln>
              <a:solidFill>
                <a:srgbClr val="FF0000"/>
              </a:solidFill>
              <a:effectLst>
                <a:outerShdw blurRad="38100" dist="38100" dir="2700000" algn="tl">
                  <a:srgbClr val="000000"/>
                </a:outerShdw>
              </a:effectLst>
              <a:uLnTx/>
              <a:uFillTx/>
              <a:latin typeface="VNI-Juni" pitchFamily="2" charset="0"/>
              <a:ea typeface="+mn-ea"/>
              <a:cs typeface="Arial" panose="020B0604020202020204" pitchFamily="34" charset="0"/>
            </a:endParaRPr>
          </a:p>
        </p:txBody>
      </p:sp>
      <p:pic>
        <p:nvPicPr>
          <p:cNvPr id="3076" name="Picture 28"/>
          <p:cNvPicPr>
            <a:picLocks noChangeAspect="1"/>
          </p:cNvPicPr>
          <p:nvPr/>
        </p:nvPicPr>
        <p:blipFill>
          <a:blip r:embed="rId1"/>
          <a:stretch>
            <a:fillRect/>
          </a:stretch>
        </p:blipFill>
        <p:spPr>
          <a:xfrm>
            <a:off x="2590800" y="2743200"/>
            <a:ext cx="4419600" cy="292417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8135"/>
                                        </p:tgtEl>
                                        <p:attrNameLst>
                                          <p:attrName>style.visibility</p:attrName>
                                        </p:attrNameLst>
                                      </p:cBhvr>
                                      <p:to>
                                        <p:strVal val="visible"/>
                                      </p:to>
                                    </p:set>
                                    <p:animEffect transition="in" filter="fade">
                                      <p:cBhvr>
                                        <p:cTn id="7" dur="2000"/>
                                        <p:tgtEl>
                                          <p:spTgt spid="88135"/>
                                        </p:tgtEl>
                                      </p:cBhvr>
                                    </p:animEffect>
                                    <p:anim calcmode="lin" valueType="num">
                                      <p:cBhvr>
                                        <p:cTn id="8" dur="2000" fill="hold"/>
                                        <p:tgtEl>
                                          <p:spTgt spid="88135"/>
                                        </p:tgtEl>
                                        <p:attrNameLst>
                                          <p:attrName>ppt_w</p:attrName>
                                        </p:attrNameLst>
                                      </p:cBhvr>
                                      <p:tavLst>
                                        <p:tav tm="0" fmla="#ppt_w*sin(2.5*pi*$)">
                                          <p:val>
                                            <p:fltVal val="0.000000"/>
                                          </p:val>
                                        </p:tav>
                                        <p:tav tm="100000">
                                          <p:val>
                                            <p:fltVal val="1.000000"/>
                                          </p:val>
                                        </p:tav>
                                      </p:tavLst>
                                    </p:anim>
                                    <p:anim calcmode="lin" valueType="num">
                                      <p:cBhvr>
                                        <p:cTn id="9" dur="2000" fill="hold"/>
                                        <p:tgtEl>
                                          <p:spTgt spid="8813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3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1" name="Rectangle 3"/>
          <p:cNvSpPr>
            <a:spLocks noGrp="1" noChangeArrowheads="1"/>
          </p:cNvSpPr>
          <p:nvPr>
            <p:ph type="subTitle" sz="quarter" idx="1"/>
          </p:nvPr>
        </p:nvSpPr>
        <p:spPr>
          <a:xfrm>
            <a:off x="381000" y="533400"/>
            <a:ext cx="8382000" cy="5105400"/>
          </a:xfrm>
        </p:spPr>
        <p:txBody>
          <a:bodyPr vert="horz" wrap="square" lIns="91440" tIns="45720" rIns="91440" bIns="45720" numCol="1" anchor="t" anchorCtr="0" compatLnSpc="1"/>
          <a:p>
            <a:pPr algn="just" eaLnBrk="1" hangingPunct="1">
              <a:buSzTx/>
            </a:pPr>
            <a:r>
              <a:rPr dirty="0">
                <a:effectLst>
                  <a:outerShdw blurRad="38100" dist="38100" dir="2700000">
                    <a:srgbClr val="000000"/>
                  </a:outerShdw>
                </a:effectLst>
                <a:latin typeface="+mn-lt"/>
                <a:ea typeface="+mn-ea"/>
                <a:cs typeface="+mn-cs"/>
              </a:rPr>
              <a:t>Giữa nhu cầu và mong muốn là 1 ranh giới rất mỏng manh, vì vậy chúng ta thường khó phân biệt và dễ lầm tưởng khi ra quyết định chi tiêu.</a:t>
            </a:r>
            <a:endParaRPr dirty="0">
              <a:effectLst>
                <a:outerShdw blurRad="38100" dist="38100" dir="2700000">
                  <a:srgbClr val="000000"/>
                </a:outerShdw>
              </a:effectLst>
              <a:latin typeface="+mn-lt"/>
              <a:ea typeface="+mn-ea"/>
              <a:cs typeface="+mn-cs"/>
            </a:endParaRPr>
          </a:p>
          <a:p>
            <a:pPr algn="just" eaLnBrk="1" hangingPunct="1">
              <a:buSzTx/>
            </a:pPr>
            <a:endParaRPr sz="1200" dirty="0">
              <a:effectLst>
                <a:outerShdw blurRad="38100" dist="38100" dir="2700000">
                  <a:srgbClr val="000000"/>
                </a:outerShdw>
              </a:effectLst>
              <a:latin typeface="+mn-lt"/>
              <a:ea typeface="+mn-ea"/>
              <a:cs typeface="+mn-cs"/>
            </a:endParaRPr>
          </a:p>
          <a:p>
            <a:pPr algn="just" eaLnBrk="1" hangingPunct="1">
              <a:buSzTx/>
            </a:pPr>
            <a:r>
              <a:rPr dirty="0">
                <a:effectLst>
                  <a:outerShdw blurRad="38100" dist="38100" dir="2700000">
                    <a:srgbClr val="000000"/>
                  </a:outerShdw>
                </a:effectLst>
                <a:latin typeface="+mn-lt"/>
                <a:ea typeface="+mn-ea"/>
                <a:cs typeface="+mn-cs"/>
              </a:rPr>
              <a:t>Chúng ta cùng xem nhóm nào chi tiêu hợp lý nhất sẽ thắng. (Không bị lố số tiền,</a:t>
            </a:r>
            <a:endParaRPr dirty="0">
              <a:effectLst>
                <a:outerShdw blurRad="38100" dist="38100" dir="2700000">
                  <a:srgbClr val="000000"/>
                </a:outerShdw>
              </a:effectLst>
              <a:latin typeface="+mn-lt"/>
              <a:ea typeface="+mn-ea"/>
              <a:cs typeface="+mn-cs"/>
            </a:endParaRPr>
          </a:p>
          <a:p>
            <a:pPr algn="just" eaLnBrk="1" hangingPunct="1">
              <a:buSzTx/>
            </a:pPr>
            <a:r>
              <a:rPr dirty="0">
                <a:effectLst>
                  <a:outerShdw blurRad="38100" dist="38100" dir="2700000">
                    <a:srgbClr val="000000"/>
                  </a:outerShdw>
                </a:effectLst>
                <a:latin typeface="+mn-lt"/>
                <a:ea typeface="+mn-ea"/>
                <a:cs typeface="+mn-cs"/>
              </a:rPr>
              <a:t> chi nhiều cho nhu cầu hơn Mong muốn và có khoản Tiết kiệm </a:t>
            </a:r>
            <a:endParaRPr lang="vi-VN" altLang="x-none" dirty="0">
              <a:effectLst>
                <a:outerShdw blurRad="38100" dist="38100" dir="2700000">
                  <a:srgbClr val="000000"/>
                </a:outerShdw>
              </a:effectLst>
              <a:latin typeface="+mn-lt"/>
              <a:ea typeface="+mn-ea"/>
              <a:cs typeface="+mn-cs"/>
            </a:endParaRPr>
          </a:p>
        </p:txBody>
      </p:sp>
      <p:pic>
        <p:nvPicPr>
          <p:cNvPr id="11267" name="Picture 5"/>
          <p:cNvPicPr>
            <a:picLocks noChangeAspect="1"/>
          </p:cNvPicPr>
          <p:nvPr/>
        </p:nvPicPr>
        <p:blipFill>
          <a:blip r:embed="rId1"/>
          <a:stretch>
            <a:fillRect/>
          </a:stretch>
        </p:blipFill>
        <p:spPr>
          <a:xfrm>
            <a:off x="6324600" y="3886200"/>
            <a:ext cx="2667000" cy="1827213"/>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125" name="Line 61"/>
          <p:cNvSpPr/>
          <p:nvPr/>
        </p:nvSpPr>
        <p:spPr>
          <a:xfrm>
            <a:off x="1295400" y="2362200"/>
            <a:ext cx="6232525" cy="3175"/>
          </a:xfrm>
          <a:prstGeom prst="line">
            <a:avLst/>
          </a:prstGeom>
          <a:ln w="25400" cap="flat" cmpd="sng">
            <a:solidFill>
              <a:srgbClr val="5F5F5F"/>
            </a:solidFill>
            <a:prstDash val="sysDot"/>
            <a:headEnd type="none" w="med" len="med"/>
            <a:tailEnd type="oval" w="med" len="med"/>
          </a:ln>
        </p:spPr>
      </p:sp>
      <p:grpSp>
        <p:nvGrpSpPr>
          <p:cNvPr id="2" name="Group 62"/>
          <p:cNvGrpSpPr/>
          <p:nvPr/>
        </p:nvGrpSpPr>
        <p:grpSpPr>
          <a:xfrm>
            <a:off x="1144588" y="2252663"/>
            <a:ext cx="182562" cy="182562"/>
            <a:chOff x="1239" y="1515"/>
            <a:chExt cx="115" cy="115"/>
          </a:xfrm>
        </p:grpSpPr>
        <p:sp>
          <p:nvSpPr>
            <p:cNvPr id="12296" name="AutoShape 63"/>
            <p:cNvSpPr/>
            <p:nvPr/>
          </p:nvSpPr>
          <p:spPr>
            <a:xfrm rot="2700000">
              <a:off x="1239" y="1515"/>
              <a:ext cx="115" cy="115"/>
            </a:xfrm>
            <a:prstGeom prst="rtTriangle">
              <a:avLst/>
            </a:prstGeom>
            <a:solidFill>
              <a:srgbClr val="808080"/>
            </a:solidFill>
            <a:ln w="9525">
              <a:noFill/>
            </a:ln>
          </p:spPr>
          <p:txBody>
            <a:bodyPr wrap="none" anchor="ctr" anchorCtr="0"/>
            <a:p>
              <a:pPr algn="ctr"/>
              <a:endParaRPr lang="vi-VN" altLang="x-none" dirty="0">
                <a:latin typeface="Arial" panose="020B0604020202020204" pitchFamily="34" charset="0"/>
              </a:endParaRPr>
            </a:p>
          </p:txBody>
        </p:sp>
        <p:sp>
          <p:nvSpPr>
            <p:cNvPr id="12297" name="AutoShape 64"/>
            <p:cNvSpPr/>
            <p:nvPr/>
          </p:nvSpPr>
          <p:spPr>
            <a:xfrm rot="-2700000" flipH="1">
              <a:off x="1239" y="1515"/>
              <a:ext cx="115" cy="115"/>
            </a:xfrm>
            <a:prstGeom prst="rtTriangle">
              <a:avLst/>
            </a:prstGeom>
            <a:solidFill>
              <a:schemeClr val="hlink"/>
            </a:solidFill>
            <a:ln w="9525">
              <a:noFill/>
            </a:ln>
          </p:spPr>
          <p:txBody>
            <a:bodyPr wrap="none" anchor="ctr" anchorCtr="0"/>
            <a:p>
              <a:pPr algn="ctr"/>
              <a:endParaRPr lang="vi-VN" altLang="x-none" dirty="0">
                <a:latin typeface="Arial" panose="020B0604020202020204" pitchFamily="34" charset="0"/>
              </a:endParaRPr>
            </a:p>
          </p:txBody>
        </p:sp>
      </p:grpSp>
      <p:sp>
        <p:nvSpPr>
          <p:cNvPr id="88129" name="Text Box 65"/>
          <p:cNvSpPr txBox="1"/>
          <p:nvPr/>
        </p:nvSpPr>
        <p:spPr>
          <a:xfrm>
            <a:off x="609600" y="609600"/>
            <a:ext cx="8137525" cy="583565"/>
          </a:xfrm>
          <a:prstGeom prst="rect">
            <a:avLst/>
          </a:prstGeom>
          <a:noFill/>
          <a:ln w="9525">
            <a:noFill/>
          </a:ln>
        </p:spPr>
        <p:txBody>
          <a:bodyPr wrap="none">
            <a:spAutoFit/>
          </a:bodyPr>
          <a:p>
            <a:pPr eaLnBrk="0" hangingPunct="0"/>
            <a:r>
              <a:rPr lang="en-US" sz="3200" b="1" dirty="0">
                <a:solidFill>
                  <a:srgbClr val="FF0000"/>
                </a:solidFill>
                <a:latin typeface="Times New Roman" panose="02020603050405020304" pitchFamily="18" charset="0"/>
                <a:cs typeface="Times New Roman" panose="02020603050405020304" pitchFamily="18" charset="0"/>
              </a:rPr>
              <a:t>II</a:t>
            </a:r>
            <a:r>
              <a:rPr sz="3200" b="1" dirty="0">
                <a:solidFill>
                  <a:srgbClr val="FF0000"/>
                </a:solidFill>
                <a:latin typeface="Times New Roman" panose="02020603050405020304" pitchFamily="18" charset="0"/>
                <a:cs typeface="Times New Roman" panose="02020603050405020304" pitchFamily="18" charset="0"/>
              </a:rPr>
              <a:t>. KỸ NĂNG RA QUYẾT ĐỊNH CHI TIÊU?</a:t>
            </a:r>
            <a:endParaRPr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8141" name="Text Box 77"/>
          <p:cNvSpPr txBox="1"/>
          <p:nvPr/>
        </p:nvSpPr>
        <p:spPr>
          <a:xfrm>
            <a:off x="3124200" y="3429000"/>
            <a:ext cx="5870575" cy="1200150"/>
          </a:xfrm>
          <a:prstGeom prst="rect">
            <a:avLst/>
          </a:prstGeom>
          <a:noFill/>
          <a:ln w="9525">
            <a:noFill/>
          </a:ln>
        </p:spPr>
        <p:txBody>
          <a:bodyPr wrap="none">
            <a:spAutoFit/>
          </a:bodyPr>
          <a:p>
            <a:pPr algn="ctr"/>
            <a:r>
              <a:rPr sz="2400" b="1" dirty="0">
                <a:latin typeface="Arial" panose="020B0604020202020204" pitchFamily="34" charset="0"/>
              </a:rPr>
              <a:t>4 nhóm sẽ lấy lại bảng </a:t>
            </a:r>
            <a:endParaRPr sz="2400" b="1" dirty="0">
              <a:latin typeface="Arial" panose="020B0604020202020204" pitchFamily="34" charset="0"/>
            </a:endParaRPr>
          </a:p>
          <a:p>
            <a:pPr algn="ctr"/>
            <a:r>
              <a:rPr sz="2400" b="1" dirty="0">
                <a:latin typeface="Arial" panose="020B0604020202020204" pitchFamily="34" charset="0"/>
              </a:rPr>
              <a:t>Dự trù chi phí cá nhân, </a:t>
            </a:r>
            <a:endParaRPr sz="2400" b="1" dirty="0">
              <a:latin typeface="Arial" panose="020B0604020202020204" pitchFamily="34" charset="0"/>
            </a:endParaRPr>
          </a:p>
          <a:p>
            <a:pPr algn="ctr"/>
            <a:r>
              <a:rPr sz="2400" b="1" dirty="0">
                <a:latin typeface="Arial" panose="020B0604020202020204" pitchFamily="34" charset="0"/>
              </a:rPr>
              <a:t>lật ra mặt sau để tham gia trò chơi mới</a:t>
            </a:r>
            <a:endParaRPr sz="2400" dirty="0">
              <a:latin typeface="Arial" panose="020B0604020202020204" pitchFamily="34" charset="0"/>
            </a:endParaRPr>
          </a:p>
        </p:txBody>
      </p:sp>
      <p:sp>
        <p:nvSpPr>
          <p:cNvPr id="3" name="Text Box 65"/>
          <p:cNvSpPr txBox="1"/>
          <p:nvPr/>
        </p:nvSpPr>
        <p:spPr>
          <a:xfrm>
            <a:off x="1828800" y="2590800"/>
            <a:ext cx="6696075" cy="457200"/>
          </a:xfrm>
          <a:prstGeom prst="rect">
            <a:avLst/>
          </a:prstGeom>
          <a:noFill/>
          <a:ln w="9525">
            <a:noFill/>
          </a:ln>
        </p:spPr>
        <p:txBody>
          <a:bodyPr wrap="none">
            <a:spAutoFit/>
          </a:bodyPr>
          <a:p>
            <a:pPr eaLnBrk="0" hangingPunct="0"/>
            <a:r>
              <a:rPr sz="2400" b="1" i="1" dirty="0">
                <a:solidFill>
                  <a:schemeClr val="tx2"/>
                </a:solidFill>
                <a:latin typeface="Times New Roman" panose="02020603050405020304" pitchFamily="18" charset="0"/>
                <a:cs typeface="Times New Roman" panose="02020603050405020304" pitchFamily="18" charset="0"/>
              </a:rPr>
              <a:t>HOẠT ĐỘNG 2: CÙNG HÀNH ĐỘNG</a:t>
            </a:r>
            <a:r>
              <a:rPr sz="2400" b="1" dirty="0">
                <a:solidFill>
                  <a:schemeClr val="tx2"/>
                </a:solidFill>
                <a:latin typeface="Times New Roman" panose="02020603050405020304" pitchFamily="18" charset="0"/>
                <a:cs typeface="Times New Roman" panose="02020603050405020304" pitchFamily="18" charset="0"/>
              </a:rPr>
              <a:t>                </a:t>
            </a:r>
            <a:endParaRPr sz="2400" b="1" dirty="0">
              <a:solidFill>
                <a:schemeClr val="tx2"/>
              </a:solidFill>
              <a:latin typeface="Times New Roman" panose="02020603050405020304" pitchFamily="18" charset="0"/>
              <a:ea typeface="Times New Roman" panose="02020603050405020304" pitchFamily="18" charset="0"/>
            </a:endParaRPr>
          </a:p>
        </p:txBody>
      </p:sp>
      <p:pic>
        <p:nvPicPr>
          <p:cNvPr id="12295" name="Picture 14"/>
          <p:cNvPicPr>
            <a:picLocks noChangeAspect="1"/>
          </p:cNvPicPr>
          <p:nvPr/>
        </p:nvPicPr>
        <p:blipFill>
          <a:blip r:embed="rId1"/>
          <a:stretch>
            <a:fillRect/>
          </a:stretch>
        </p:blipFill>
        <p:spPr>
          <a:xfrm>
            <a:off x="304800" y="3200400"/>
            <a:ext cx="2362200" cy="236220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88125"/>
                                        </p:tgtEl>
                                        <p:attrNameLst>
                                          <p:attrName>style.visibility</p:attrName>
                                        </p:attrNameLst>
                                      </p:cBhvr>
                                      <p:to>
                                        <p:strVal val="visible"/>
                                      </p:to>
                                    </p:set>
                                    <p:anim calcmode="lin" valueType="num">
                                      <p:cBhvr>
                                        <p:cTn id="7" dur="1000" fill="hold"/>
                                        <p:tgtEl>
                                          <p:spTgt spid="88125"/>
                                        </p:tgtEl>
                                        <p:attrNameLst>
                                          <p:attrName>ppt_w</p:attrName>
                                        </p:attrNameLst>
                                      </p:cBhvr>
                                      <p:tavLst>
                                        <p:tav tm="0">
                                          <p:val>
                                            <p:fltVal val="0.000000"/>
                                          </p:val>
                                        </p:tav>
                                        <p:tav tm="100000">
                                          <p:val>
                                            <p:strVal val="#ppt_w"/>
                                          </p:val>
                                        </p:tav>
                                      </p:tavLst>
                                    </p:anim>
                                    <p:anim calcmode="lin" valueType="num">
                                      <p:cBhvr>
                                        <p:cTn id="8" dur="1000" fill="hold"/>
                                        <p:tgtEl>
                                          <p:spTgt spid="88125"/>
                                        </p:tgtEl>
                                        <p:attrNameLst>
                                          <p:attrName>ppt_h</p:attrName>
                                        </p:attrNameLst>
                                      </p:cBhvr>
                                      <p:tavLst>
                                        <p:tav tm="0">
                                          <p:val>
                                            <p:fltVal val="0.000000"/>
                                          </p:val>
                                        </p:tav>
                                        <p:tav tm="100000">
                                          <p:val>
                                            <p:strVal val="#ppt_h"/>
                                          </p:val>
                                        </p:tav>
                                      </p:tavLst>
                                    </p:anim>
                                    <p:anim calcmode="lin" valueType="num">
                                      <p:cBhvr>
                                        <p:cTn id="9" dur="1000" fill="hold"/>
                                        <p:tgtEl>
                                          <p:spTgt spid="88125"/>
                                        </p:tgtEl>
                                        <p:attrNameLst>
                                          <p:attrName>style.rotation</p:attrName>
                                        </p:attrNameLst>
                                      </p:cBhvr>
                                      <p:tavLst>
                                        <p:tav tm="0">
                                          <p:val>
                                            <p:fltVal val="90.000000"/>
                                          </p:val>
                                        </p:tav>
                                        <p:tav tm="100000">
                                          <p:val>
                                            <p:fltVal val="0.000000"/>
                                          </p:val>
                                        </p:tav>
                                      </p:tavLst>
                                    </p:anim>
                                    <p:animEffect transition="in" filter="fade">
                                      <p:cBhvr>
                                        <p:cTn id="10" dur="1000"/>
                                        <p:tgtEl>
                                          <p:spTgt spid="88125"/>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000000"/>
                                          </p:val>
                                        </p:tav>
                                        <p:tav tm="100000">
                                          <p:val>
                                            <p:strVal val="#ppt_w"/>
                                          </p:val>
                                        </p:tav>
                                      </p:tavLst>
                                    </p:anim>
                                    <p:anim calcmode="lin" valueType="num">
                                      <p:cBhvr>
                                        <p:cTn id="14" dur="1000" fill="hold"/>
                                        <p:tgtEl>
                                          <p:spTgt spid="2"/>
                                        </p:tgtEl>
                                        <p:attrNameLst>
                                          <p:attrName>ppt_h</p:attrName>
                                        </p:attrNameLst>
                                      </p:cBhvr>
                                      <p:tavLst>
                                        <p:tav tm="0">
                                          <p:val>
                                            <p:fltVal val="0.000000"/>
                                          </p:val>
                                        </p:tav>
                                        <p:tav tm="100000">
                                          <p:val>
                                            <p:strVal val="#ppt_h"/>
                                          </p:val>
                                        </p:tav>
                                      </p:tavLst>
                                    </p:anim>
                                    <p:anim calcmode="lin" valueType="num">
                                      <p:cBhvr>
                                        <p:cTn id="15" dur="1000" fill="hold"/>
                                        <p:tgtEl>
                                          <p:spTgt spid="2"/>
                                        </p:tgtEl>
                                        <p:attrNameLst>
                                          <p:attrName>style.rotation</p:attrName>
                                        </p:attrNameLst>
                                      </p:cBhvr>
                                      <p:tavLst>
                                        <p:tav tm="0">
                                          <p:val>
                                            <p:fltVal val="90.000000"/>
                                          </p:val>
                                        </p:tav>
                                        <p:tav tm="100000">
                                          <p:val>
                                            <p:fltVal val="0.000000"/>
                                          </p:val>
                                        </p:tav>
                                      </p:tavLst>
                                    </p:anim>
                                    <p:animEffect transition="in" filter="fade">
                                      <p:cBhvr>
                                        <p:cTn id="16" dur="1000"/>
                                        <p:tgtEl>
                                          <p:spTgt spid="2"/>
                                        </p:tgtEl>
                                      </p:cBhvr>
                                    </p:animEffect>
                                  </p:childTnLst>
                                </p:cTn>
                              </p:par>
                              <p:par>
                                <p:cTn id="17" presetID="31" presetClass="entr" presetSubtype="0" fill="hold" grpId="0" nodeType="withEffect">
                                  <p:stCondLst>
                                    <p:cond delay="0"/>
                                  </p:stCondLst>
                                  <p:iterate type="lt">
                                    <p:tmPct val="5000"/>
                                  </p:iterate>
                                  <p:childTnLst>
                                    <p:set>
                                      <p:cBhvr>
                                        <p:cTn id="18" dur="1" fill="hold">
                                          <p:stCondLst>
                                            <p:cond delay="0"/>
                                          </p:stCondLst>
                                        </p:cTn>
                                        <p:tgtEl>
                                          <p:spTgt spid="88129"/>
                                        </p:tgtEl>
                                        <p:attrNameLst>
                                          <p:attrName>style.visibility</p:attrName>
                                        </p:attrNameLst>
                                      </p:cBhvr>
                                      <p:to>
                                        <p:strVal val="visible"/>
                                      </p:to>
                                    </p:set>
                                    <p:anim calcmode="lin" valueType="num">
                                      <p:cBhvr>
                                        <p:cTn id="19" dur="1000" fill="hold"/>
                                        <p:tgtEl>
                                          <p:spTgt spid="88129"/>
                                        </p:tgtEl>
                                        <p:attrNameLst>
                                          <p:attrName>ppt_w</p:attrName>
                                        </p:attrNameLst>
                                      </p:cBhvr>
                                      <p:tavLst>
                                        <p:tav tm="0">
                                          <p:val>
                                            <p:fltVal val="0.000000"/>
                                          </p:val>
                                        </p:tav>
                                        <p:tav tm="100000">
                                          <p:val>
                                            <p:strVal val="#ppt_w"/>
                                          </p:val>
                                        </p:tav>
                                      </p:tavLst>
                                    </p:anim>
                                    <p:anim calcmode="lin" valueType="num">
                                      <p:cBhvr>
                                        <p:cTn id="20" dur="1000" fill="hold"/>
                                        <p:tgtEl>
                                          <p:spTgt spid="88129"/>
                                        </p:tgtEl>
                                        <p:attrNameLst>
                                          <p:attrName>ppt_h</p:attrName>
                                        </p:attrNameLst>
                                      </p:cBhvr>
                                      <p:tavLst>
                                        <p:tav tm="0">
                                          <p:val>
                                            <p:fltVal val="0.000000"/>
                                          </p:val>
                                        </p:tav>
                                        <p:tav tm="100000">
                                          <p:val>
                                            <p:strVal val="#ppt_h"/>
                                          </p:val>
                                        </p:tav>
                                      </p:tavLst>
                                    </p:anim>
                                    <p:anim calcmode="lin" valueType="num">
                                      <p:cBhvr>
                                        <p:cTn id="21" dur="1000" fill="hold"/>
                                        <p:tgtEl>
                                          <p:spTgt spid="88129"/>
                                        </p:tgtEl>
                                        <p:attrNameLst>
                                          <p:attrName>style.rotation</p:attrName>
                                        </p:attrNameLst>
                                      </p:cBhvr>
                                      <p:tavLst>
                                        <p:tav tm="0">
                                          <p:val>
                                            <p:fltVal val="90.000000"/>
                                          </p:val>
                                        </p:tav>
                                        <p:tav tm="100000">
                                          <p:val>
                                            <p:fltVal val="0.000000"/>
                                          </p:val>
                                        </p:tav>
                                      </p:tavLst>
                                    </p:anim>
                                    <p:animEffect transition="in" filter="fade">
                                      <p:cBhvr>
                                        <p:cTn id="22" dur="1000"/>
                                        <p:tgtEl>
                                          <p:spTgt spid="88129"/>
                                        </p:tgtEl>
                                      </p:cBhvr>
                                    </p:animEffect>
                                  </p:childTnLst>
                                </p:cTn>
                              </p:par>
                              <p:par>
                                <p:cTn id="23" presetID="31" presetClass="entr" presetSubtype="0" fill="hold" grpId="0" nodeType="withEffect">
                                  <p:stCondLst>
                                    <p:cond delay="0"/>
                                  </p:stCondLst>
                                  <p:iterate type="lt">
                                    <p:tmPct val="5000"/>
                                  </p:iterate>
                                  <p:childTnLst>
                                    <p:set>
                                      <p:cBhvr>
                                        <p:cTn id="24" dur="1" fill="hold">
                                          <p:stCondLst>
                                            <p:cond delay="0"/>
                                          </p:stCondLst>
                                        </p:cTn>
                                        <p:tgtEl>
                                          <p:spTgt spid="88141"/>
                                        </p:tgtEl>
                                        <p:attrNameLst>
                                          <p:attrName>style.visibility</p:attrName>
                                        </p:attrNameLst>
                                      </p:cBhvr>
                                      <p:to>
                                        <p:strVal val="visible"/>
                                      </p:to>
                                    </p:set>
                                    <p:anim calcmode="lin" valueType="num">
                                      <p:cBhvr>
                                        <p:cTn id="25" dur="1000" fill="hold"/>
                                        <p:tgtEl>
                                          <p:spTgt spid="88141"/>
                                        </p:tgtEl>
                                        <p:attrNameLst>
                                          <p:attrName>ppt_w</p:attrName>
                                        </p:attrNameLst>
                                      </p:cBhvr>
                                      <p:tavLst>
                                        <p:tav tm="0">
                                          <p:val>
                                            <p:fltVal val="0.000000"/>
                                          </p:val>
                                        </p:tav>
                                        <p:tav tm="100000">
                                          <p:val>
                                            <p:strVal val="#ppt_w"/>
                                          </p:val>
                                        </p:tav>
                                      </p:tavLst>
                                    </p:anim>
                                    <p:anim calcmode="lin" valueType="num">
                                      <p:cBhvr>
                                        <p:cTn id="26" dur="1000" fill="hold"/>
                                        <p:tgtEl>
                                          <p:spTgt spid="88141"/>
                                        </p:tgtEl>
                                        <p:attrNameLst>
                                          <p:attrName>ppt_h</p:attrName>
                                        </p:attrNameLst>
                                      </p:cBhvr>
                                      <p:tavLst>
                                        <p:tav tm="0">
                                          <p:val>
                                            <p:fltVal val="0.000000"/>
                                          </p:val>
                                        </p:tav>
                                        <p:tav tm="100000">
                                          <p:val>
                                            <p:strVal val="#ppt_h"/>
                                          </p:val>
                                        </p:tav>
                                      </p:tavLst>
                                    </p:anim>
                                    <p:anim calcmode="lin" valueType="num">
                                      <p:cBhvr>
                                        <p:cTn id="27" dur="1000" fill="hold"/>
                                        <p:tgtEl>
                                          <p:spTgt spid="88141"/>
                                        </p:tgtEl>
                                        <p:attrNameLst>
                                          <p:attrName>style.rotation</p:attrName>
                                        </p:attrNameLst>
                                      </p:cBhvr>
                                      <p:tavLst>
                                        <p:tav tm="0">
                                          <p:val>
                                            <p:fltVal val="90.000000"/>
                                          </p:val>
                                        </p:tav>
                                        <p:tav tm="100000">
                                          <p:val>
                                            <p:fltVal val="0.000000"/>
                                          </p:val>
                                        </p:tav>
                                      </p:tavLst>
                                    </p:anim>
                                    <p:animEffect transition="in" filter="fade">
                                      <p:cBhvr>
                                        <p:cTn id="28" dur="1000"/>
                                        <p:tgtEl>
                                          <p:spTgt spid="88141"/>
                                        </p:tgtEl>
                                      </p:cBhvr>
                                    </p:animEffect>
                                  </p:childTnLst>
                                </p:cTn>
                              </p:par>
                              <p:par>
                                <p:cTn id="29" presetID="31" presetClass="entr" presetSubtype="0" fill="hold" grpId="0" nodeType="withEffect">
                                  <p:stCondLst>
                                    <p:cond delay="0"/>
                                  </p:stCondLst>
                                  <p:iterate type="lt">
                                    <p:tmPct val="5000"/>
                                  </p:iterate>
                                  <p:childTnLst>
                                    <p:set>
                                      <p:cBhvr>
                                        <p:cTn id="30" dur="1" fill="hold">
                                          <p:stCondLst>
                                            <p:cond delay="0"/>
                                          </p:stCondLst>
                                        </p:cTn>
                                        <p:tgtEl>
                                          <p:spTgt spid="3"/>
                                        </p:tgtEl>
                                        <p:attrNameLst>
                                          <p:attrName>style.visibility</p:attrName>
                                        </p:attrNameLst>
                                      </p:cBhvr>
                                      <p:to>
                                        <p:strVal val="visible"/>
                                      </p:to>
                                    </p:set>
                                    <p:anim calcmode="lin" valueType="num">
                                      <p:cBhvr>
                                        <p:cTn id="31" dur="1000" fill="hold"/>
                                        <p:tgtEl>
                                          <p:spTgt spid="3"/>
                                        </p:tgtEl>
                                        <p:attrNameLst>
                                          <p:attrName>ppt_w</p:attrName>
                                        </p:attrNameLst>
                                      </p:cBhvr>
                                      <p:tavLst>
                                        <p:tav tm="0">
                                          <p:val>
                                            <p:fltVal val="0.000000"/>
                                          </p:val>
                                        </p:tav>
                                        <p:tav tm="100000">
                                          <p:val>
                                            <p:strVal val="#ppt_w"/>
                                          </p:val>
                                        </p:tav>
                                      </p:tavLst>
                                    </p:anim>
                                    <p:anim calcmode="lin" valueType="num">
                                      <p:cBhvr>
                                        <p:cTn id="32" dur="1000" fill="hold"/>
                                        <p:tgtEl>
                                          <p:spTgt spid="3"/>
                                        </p:tgtEl>
                                        <p:attrNameLst>
                                          <p:attrName>ppt_h</p:attrName>
                                        </p:attrNameLst>
                                      </p:cBhvr>
                                      <p:tavLst>
                                        <p:tav tm="0">
                                          <p:val>
                                            <p:fltVal val="0.000000"/>
                                          </p:val>
                                        </p:tav>
                                        <p:tav tm="100000">
                                          <p:val>
                                            <p:strVal val="#ppt_h"/>
                                          </p:val>
                                        </p:tav>
                                      </p:tavLst>
                                    </p:anim>
                                    <p:anim calcmode="lin" valueType="num">
                                      <p:cBhvr>
                                        <p:cTn id="33" dur="1000" fill="hold"/>
                                        <p:tgtEl>
                                          <p:spTgt spid="3"/>
                                        </p:tgtEl>
                                        <p:attrNameLst>
                                          <p:attrName>style.rotation</p:attrName>
                                        </p:attrNameLst>
                                      </p:cBhvr>
                                      <p:tavLst>
                                        <p:tav tm="0">
                                          <p:val>
                                            <p:fltVal val="90.000000"/>
                                          </p:val>
                                        </p:tav>
                                        <p:tav tm="100000">
                                          <p:val>
                                            <p:fltVal val="0.000000"/>
                                          </p:val>
                                        </p:tav>
                                      </p:tavLst>
                                    </p:anim>
                                    <p:animEffect transition="in" filter="fade">
                                      <p:cBhvr>
                                        <p:cTn id="34"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29" grpId="0"/>
      <p:bldP spid="88141"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20" name="Rectangle 2"/>
          <p:cNvSpPr>
            <a:spLocks noGrp="1" noChangeArrowheads="1"/>
          </p:cNvSpPr>
          <p:nvPr>
            <p:ph type="title" idx="4294967295"/>
          </p:nvPr>
        </p:nvSpPr>
        <p:spPr/>
        <p:txBody>
          <a:bodyPr wrap="square" lIns="91440" tIns="45720" rIns="91440" bIns="45720" numCol="1" anchor="ctr" anchorCtr="0" compatLnSpc="1"/>
          <a:p>
            <a:pPr eaLnBrk="1" hangingPunct="1"/>
            <a:r>
              <a:rPr sz="4800" b="1" dirty="0">
                <a:effectLst>
                  <a:outerShdw blurRad="38100" dist="38100" dir="2700000">
                    <a:srgbClr val="000000"/>
                  </a:outerShdw>
                </a:effectLst>
                <a:latin typeface="VNI-Times" pitchFamily="2" charset="0"/>
              </a:rPr>
              <a:t>LUẬT CHƠI</a:t>
            </a:r>
            <a:endParaRPr sz="4800" b="1" dirty="0">
              <a:effectLst>
                <a:outerShdw blurRad="38100" dist="38100" dir="2700000">
                  <a:srgbClr val="000000"/>
                </a:outerShdw>
              </a:effectLst>
              <a:latin typeface="VNI-Times" pitchFamily="2" charset="0"/>
            </a:endParaRPr>
          </a:p>
        </p:txBody>
      </p:sp>
      <p:sp>
        <p:nvSpPr>
          <p:cNvPr id="13315" name="Rectangle 4"/>
          <p:cNvSpPr/>
          <p:nvPr/>
        </p:nvSpPr>
        <p:spPr>
          <a:xfrm>
            <a:off x="457200" y="1427798"/>
            <a:ext cx="8229600" cy="1198880"/>
          </a:xfrm>
          <a:prstGeom prst="rect">
            <a:avLst/>
          </a:prstGeom>
          <a:noFill/>
          <a:ln w="9525">
            <a:noFill/>
          </a:ln>
        </p:spPr>
        <p:txBody>
          <a:bodyPr anchor="ctr" anchorCtr="0">
            <a:spAutoFit/>
          </a:bodyPr>
          <a:p>
            <a:r>
              <a:rPr sz="2400" b="1" i="1" dirty="0">
                <a:latin typeface="Arial" panose="020B0604020202020204" pitchFamily="34" charset="0"/>
              </a:rPr>
              <a:t>Tháng này, việc làm ăn của ba mẹ gặp khó khăn, giá cả hàng hóa leo thang. Ba mẹ buộc phải </a:t>
            </a:r>
            <a:r>
              <a:rPr sz="2400" b="1" i="1" dirty="0">
                <a:solidFill>
                  <a:srgbClr val="FF3300"/>
                </a:solidFill>
                <a:latin typeface="Arial" panose="020B0604020202020204" pitchFamily="34" charset="0"/>
              </a:rPr>
              <a:t>giảm tổng số tiền chi tiêu của em xuống còn </a:t>
            </a:r>
            <a:r>
              <a:rPr lang="en-US" sz="2400" b="1" i="1" dirty="0">
                <a:solidFill>
                  <a:srgbClr val="FF3300"/>
                </a:solidFill>
                <a:latin typeface="Arial" panose="020B0604020202020204" pitchFamily="34" charset="0"/>
              </a:rPr>
              <a:t>4</a:t>
            </a:r>
            <a:r>
              <a:rPr sz="2400" b="1" i="1" dirty="0">
                <a:solidFill>
                  <a:srgbClr val="FF3300"/>
                </a:solidFill>
                <a:latin typeface="Arial" panose="020B0604020202020204" pitchFamily="34" charset="0"/>
              </a:rPr>
              <a:t>00.000 đồng. </a:t>
            </a:r>
            <a:endParaRPr sz="2400" b="1" i="1" dirty="0">
              <a:solidFill>
                <a:srgbClr val="FF3300"/>
              </a:solidFill>
              <a:latin typeface="Arial" panose="020B0604020202020204" pitchFamily="34" charset="0"/>
            </a:endParaRPr>
          </a:p>
        </p:txBody>
      </p:sp>
      <p:sp>
        <p:nvSpPr>
          <p:cNvPr id="13316" name="Rectangle 4"/>
          <p:cNvSpPr/>
          <p:nvPr/>
        </p:nvSpPr>
        <p:spPr>
          <a:xfrm>
            <a:off x="304800" y="2870200"/>
            <a:ext cx="8915400" cy="1016000"/>
          </a:xfrm>
          <a:prstGeom prst="rect">
            <a:avLst/>
          </a:prstGeom>
          <a:noFill/>
          <a:ln w="9525">
            <a:noFill/>
          </a:ln>
        </p:spPr>
        <p:txBody>
          <a:bodyPr anchor="ctr" anchorCtr="0">
            <a:spAutoFit/>
          </a:bodyPr>
          <a:p>
            <a:r>
              <a:rPr sz="2400" b="1" i="1" dirty="0">
                <a:latin typeface="Arial" panose="020B0604020202020204" pitchFamily="34" charset="0"/>
              </a:rPr>
              <a:t>Hãy ra quyết định chi tiêu cho phù hợp với tình huống mới. </a:t>
            </a:r>
            <a:endParaRPr sz="2400" b="1" i="1" dirty="0">
              <a:latin typeface="Arial" panose="020B0604020202020204" pitchFamily="34" charset="0"/>
            </a:endParaRPr>
          </a:p>
          <a:p>
            <a:endParaRPr sz="3600" b="1" i="1" dirty="0">
              <a:latin typeface="Arial" panose="020B0604020202020204" pitchFamily="34" charset="0"/>
            </a:endParaRPr>
          </a:p>
        </p:txBody>
      </p:sp>
      <p:sp>
        <p:nvSpPr>
          <p:cNvPr id="13317" name="Rectangle 8"/>
          <p:cNvSpPr/>
          <p:nvPr/>
        </p:nvSpPr>
        <p:spPr>
          <a:xfrm>
            <a:off x="381000" y="3429000"/>
            <a:ext cx="8763000" cy="2108200"/>
          </a:xfrm>
          <a:prstGeom prst="rect">
            <a:avLst/>
          </a:prstGeom>
          <a:noFill/>
          <a:ln w="9525">
            <a:noFill/>
          </a:ln>
        </p:spPr>
        <p:txBody>
          <a:bodyPr>
            <a:spAutoFit/>
          </a:bodyPr>
          <a:p>
            <a:endParaRPr sz="2000" b="1" i="1" dirty="0">
              <a:latin typeface="Arial" panose="020B0604020202020204" pitchFamily="34" charset="0"/>
            </a:endParaRPr>
          </a:p>
          <a:p>
            <a:r>
              <a:rPr sz="2000" b="1" i="1" dirty="0">
                <a:latin typeface="Arial" panose="020B0604020202020204" pitchFamily="34" charset="0"/>
              </a:rPr>
              <a:t>C</a:t>
            </a:r>
            <a:r>
              <a:rPr sz="2400" b="1" i="1" dirty="0">
                <a:latin typeface="Arial" panose="020B0604020202020204" pitchFamily="34" charset="0"/>
              </a:rPr>
              <a:t>ác nhóm có 5 phút để hoàn thành bảng chi phí dự trù mới này. </a:t>
            </a:r>
            <a:endParaRPr sz="2400" b="1" i="1" dirty="0">
              <a:latin typeface="Arial" panose="020B0604020202020204" pitchFamily="34" charset="0"/>
            </a:endParaRPr>
          </a:p>
          <a:p>
            <a:endParaRPr sz="900" b="1" i="1" dirty="0">
              <a:latin typeface="Arial" panose="020B0604020202020204" pitchFamily="34" charset="0"/>
            </a:endParaRPr>
          </a:p>
          <a:p>
            <a:endParaRPr sz="500" b="1" i="1" dirty="0">
              <a:latin typeface="Arial" panose="020B0604020202020204" pitchFamily="34" charset="0"/>
            </a:endParaRPr>
          </a:p>
          <a:p>
            <a:r>
              <a:rPr sz="2400" b="1" i="1" dirty="0">
                <a:solidFill>
                  <a:srgbClr val="FF3300"/>
                </a:solidFill>
                <a:latin typeface="Arial" panose="020B0604020202020204" pitchFamily="34" charset="0"/>
              </a:rPr>
              <a:t>Nhóm nào chi tiêu chặt chẽ, hợp lý sẽ là nhóm chiến thắng trong phần chơi này.</a:t>
            </a:r>
            <a:endParaRPr sz="2400" b="1" i="1" dirty="0">
              <a:solidFill>
                <a:srgbClr val="FF3300"/>
              </a:solidFill>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4338" name="Table 14337"/>
          <p:cNvGraphicFramePr/>
          <p:nvPr/>
        </p:nvGraphicFramePr>
        <p:xfrm>
          <a:off x="609600" y="1752600"/>
          <a:ext cx="7924800" cy="4906963"/>
        </p:xfrm>
        <a:graphic>
          <a:graphicData uri="http://schemas.openxmlformats.org/drawingml/2006/table">
            <a:tbl>
              <a:tblPr/>
              <a:tblGrid>
                <a:gridCol w="2384425"/>
                <a:gridCol w="1577975"/>
                <a:gridCol w="1981200"/>
                <a:gridCol w="1981200"/>
              </a:tblGrid>
              <a:tr h="396875">
                <a:tc gridSpan="4">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sz="2000" b="1" dirty="0">
                          <a:latin typeface="Arial" panose="020B0604020202020204" pitchFamily="34" charset="0"/>
                        </a:rPr>
                        <a:t>BẢNG DỰ TRÙ CHI PHÍ CÁ NHÂN</a:t>
                      </a:r>
                      <a:r>
                        <a:rPr sz="2000" b="1" dirty="0">
                          <a:solidFill>
                            <a:srgbClr val="FF0000"/>
                          </a:solidFill>
                          <a:latin typeface="Arial" panose="020B0604020202020204" pitchFamily="34" charset="0"/>
                        </a:rPr>
                        <a:t> </a:t>
                      </a:r>
                      <a:r>
                        <a:rPr sz="2000" b="1" dirty="0">
                          <a:latin typeface="Arial" panose="020B0604020202020204" pitchFamily="34" charset="0"/>
                        </a:rPr>
                        <a:t>M</a:t>
                      </a:r>
                      <a:r>
                        <a:rPr lang="vi-VN" altLang="x-none" sz="2000" b="1" dirty="0">
                          <a:latin typeface="Arial" panose="020B0604020202020204" pitchFamily="34" charset="0"/>
                        </a:rPr>
                        <a:t>ỚI</a:t>
                      </a:r>
                      <a:endParaRPr lang="vi-VN" altLang="x-none" sz="2000" b="1" dirty="0">
                        <a:latin typeface="Arial" panose="020B0604020202020204" pitchFamily="34"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365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Các khoản</a:t>
                      </a:r>
                      <a:r>
                        <a:rPr lang="vi-VN" altLang="x-none" b="1" dirty="0">
                          <a:latin typeface="Arial" panose="020B0604020202020204" pitchFamily="34" charset="0"/>
                        </a:rPr>
                        <a:t> </a:t>
                      </a:r>
                      <a:r>
                        <a:rPr b="1" dirty="0">
                          <a:latin typeface="Arial" panose="020B0604020202020204" pitchFamily="34" charset="0"/>
                        </a:rPr>
                        <a:t>chi tiêu </a:t>
                      </a:r>
                      <a:endParaRPr lang="vi-VN" altLang="x-none" b="1"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Gía cả</a:t>
                      </a:r>
                      <a:endParaRPr lang="vi-VN" altLang="x-none" b="1"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Số lần/ngày</a:t>
                      </a:r>
                      <a:endParaRPr lang="vi-VN" altLang="x-none" b="1"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Tổng cộng</a:t>
                      </a:r>
                      <a:endParaRPr lang="vi-VN" altLang="x-none" b="1"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gridSpan="4">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sz="2800" b="1" dirty="0">
                          <a:latin typeface="Arial" panose="020B0604020202020204" pitchFamily="34" charset="0"/>
                        </a:rPr>
                        <a:t>TỔNG CHI PHÍ</a:t>
                      </a:r>
                      <a:r>
                        <a:rPr lang="vi-VN" altLang="x-none" sz="2800" dirty="0">
                          <a:latin typeface="Arial" panose="020B0604020202020204" pitchFamily="34" charset="0"/>
                        </a:rPr>
                        <a:t> </a:t>
                      </a:r>
                      <a:endParaRPr lang="vi-VN" altLang="x-none" sz="2800" dirty="0">
                        <a:latin typeface="Arial" panose="020B0604020202020204" pitchFamily="34" charset="0"/>
                      </a:endParaRPr>
                    </a:p>
                  </a:txBody>
                  <a:tcPr>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4"/>
          <p:cNvSpPr/>
          <p:nvPr/>
        </p:nvSpPr>
        <p:spPr>
          <a:xfrm>
            <a:off x="228600" y="-228600"/>
            <a:ext cx="7620000" cy="1754188"/>
          </a:xfrm>
          <a:prstGeom prst="rect">
            <a:avLst/>
          </a:prstGeom>
          <a:noFill/>
          <a:ln w="9525">
            <a:noFill/>
          </a:ln>
        </p:spPr>
        <p:txBody>
          <a:bodyPr anchor="ctr" anchorCtr="0">
            <a:spAutoFit/>
          </a:bodyPr>
          <a:p>
            <a:endParaRPr sz="3600" b="1" i="1" dirty="0">
              <a:latin typeface="Arial" panose="020B0604020202020204" pitchFamily="34" charset="0"/>
            </a:endParaRPr>
          </a:p>
          <a:p>
            <a:r>
              <a:rPr sz="3600" b="1" i="1" dirty="0">
                <a:solidFill>
                  <a:srgbClr val="FF0000"/>
                </a:solidFill>
                <a:latin typeface="Arial" panose="020B0604020202020204" pitchFamily="34" charset="0"/>
              </a:rPr>
              <a:t>Các em có  gặp khó khăn gì khi thực hiện hoạt động này không?</a:t>
            </a:r>
            <a:endParaRPr sz="3600" b="1" i="1" dirty="0">
              <a:solidFill>
                <a:srgbClr val="FF0000"/>
              </a:solidFill>
              <a:latin typeface="Arial" panose="020B0604020202020204" pitchFamily="34" charset="0"/>
            </a:endParaRPr>
          </a:p>
        </p:txBody>
      </p:sp>
      <p:pic>
        <p:nvPicPr>
          <p:cNvPr id="15363" name="Picture 6"/>
          <p:cNvPicPr>
            <a:picLocks noChangeAspect="1"/>
          </p:cNvPicPr>
          <p:nvPr/>
        </p:nvPicPr>
        <p:blipFill>
          <a:blip r:embed="rId1"/>
          <a:stretch>
            <a:fillRect/>
          </a:stretch>
        </p:blipFill>
        <p:spPr>
          <a:xfrm>
            <a:off x="7086600" y="3124200"/>
            <a:ext cx="2057400" cy="1646238"/>
          </a:xfrm>
          <a:prstGeom prst="rect">
            <a:avLst/>
          </a:prstGeom>
          <a:noFill/>
          <a:ln w="9525">
            <a:noFill/>
          </a:ln>
        </p:spPr>
      </p:pic>
      <p:sp>
        <p:nvSpPr>
          <p:cNvPr id="4" name="Rectangle 3"/>
          <p:cNvSpPr/>
          <p:nvPr/>
        </p:nvSpPr>
        <p:spPr>
          <a:xfrm>
            <a:off x="228600" y="1752600"/>
            <a:ext cx="8001000" cy="3354388"/>
          </a:xfrm>
          <a:prstGeom prst="rect">
            <a:avLst/>
          </a:prstGeom>
          <a:noFill/>
          <a:ln w="9525">
            <a:noFill/>
          </a:ln>
        </p:spPr>
        <p:txBody>
          <a:bodyPr>
            <a:spAutoFit/>
          </a:bodyPr>
          <a:p>
            <a:r>
              <a:rPr sz="3200" b="1" i="1" dirty="0">
                <a:latin typeface="Arial" panose="020B0604020202020204" pitchFamily="34" charset="0"/>
              </a:rPr>
              <a:t>Khi làm lại bảng dự trù chi phí, các em ưu tiên cho những khoản nào?</a:t>
            </a:r>
            <a:endParaRPr sz="3200" b="1" i="1" dirty="0">
              <a:latin typeface="Arial" panose="020B0604020202020204" pitchFamily="34" charset="0"/>
            </a:endParaRPr>
          </a:p>
          <a:p>
            <a:r>
              <a:rPr sz="3200" b="1" i="1" dirty="0">
                <a:latin typeface="Arial" panose="020B0604020202020204" pitchFamily="34" charset="0"/>
              </a:rPr>
              <a:t> </a:t>
            </a:r>
            <a:endParaRPr sz="3200" b="1" i="1" dirty="0">
              <a:latin typeface="Arial" panose="020B0604020202020204" pitchFamily="34" charset="0"/>
            </a:endParaRPr>
          </a:p>
          <a:p>
            <a:r>
              <a:rPr sz="3200" b="1" i="1" dirty="0">
                <a:latin typeface="Arial" panose="020B0604020202020204" pitchFamily="34" charset="0"/>
              </a:rPr>
              <a:t>Em cắt khoản nào nhiều nhất?</a:t>
            </a:r>
            <a:endParaRPr sz="3200" b="1" i="1" dirty="0">
              <a:latin typeface="Arial" panose="020B0604020202020204" pitchFamily="34" charset="0"/>
            </a:endParaRPr>
          </a:p>
          <a:p>
            <a:endParaRPr b="1" i="1" dirty="0">
              <a:latin typeface="Arial" panose="020B0604020202020204" pitchFamily="34" charset="0"/>
            </a:endParaRPr>
          </a:p>
          <a:p>
            <a:r>
              <a:rPr sz="3200" b="1" i="1" dirty="0">
                <a:latin typeface="Arial" panose="020B0604020202020204" pitchFamily="34" charset="0"/>
              </a:rPr>
              <a:t>Các em có để dành tiền tiết kiệm không?</a:t>
            </a:r>
            <a:endParaRPr sz="3200" b="1" i="1" dirty="0">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blinds(horizontal)">
                                      <p:cBhvr>
                                        <p:cTn id="7" dur="500"/>
                                        <p:tgtEl>
                                          <p:spTgt spid="1536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charRg st="0" end="69"/>
                                            </p:txEl>
                                          </p:spTgt>
                                        </p:tgtEl>
                                        <p:attrNameLst>
                                          <p:attrName>style.visibility</p:attrName>
                                        </p:attrNameLst>
                                      </p:cBhvr>
                                      <p:to>
                                        <p:strVal val="visible"/>
                                      </p:to>
                                    </p:set>
                                    <p:animEffect transition="in" filter="blinds(horizontal)">
                                      <p:cBhvr>
                                        <p:cTn id="12" dur="500"/>
                                        <p:tgtEl>
                                          <p:spTgt spid="4">
                                            <p:txEl>
                                              <p:charRg st="0" end="6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charRg st="69" end="71"/>
                                            </p:txEl>
                                          </p:spTgt>
                                        </p:tgtEl>
                                        <p:attrNameLst>
                                          <p:attrName>style.visibility</p:attrName>
                                        </p:attrNameLst>
                                      </p:cBhvr>
                                      <p:to>
                                        <p:strVal val="visible"/>
                                      </p:to>
                                    </p:set>
                                    <p:animEffect transition="in" filter="blinds(horizontal)">
                                      <p:cBhvr>
                                        <p:cTn id="17" dur="500"/>
                                        <p:tgtEl>
                                          <p:spTgt spid="4">
                                            <p:txEl>
                                              <p:charRg st="69" end="7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charRg st="71" end="100"/>
                                            </p:txEl>
                                          </p:spTgt>
                                        </p:tgtEl>
                                        <p:attrNameLst>
                                          <p:attrName>style.visibility</p:attrName>
                                        </p:attrNameLst>
                                      </p:cBhvr>
                                      <p:to>
                                        <p:strVal val="visible"/>
                                      </p:to>
                                    </p:set>
                                    <p:animEffect transition="in" filter="blinds(horizontal)">
                                      <p:cBhvr>
                                        <p:cTn id="22" dur="500"/>
                                        <p:tgtEl>
                                          <p:spTgt spid="4">
                                            <p:txEl>
                                              <p:charRg st="71" end="10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charRg st="101" end="141"/>
                                            </p:txEl>
                                          </p:spTgt>
                                        </p:tgtEl>
                                        <p:attrNameLst>
                                          <p:attrName>style.visibility</p:attrName>
                                        </p:attrNameLst>
                                      </p:cBhvr>
                                      <p:to>
                                        <p:strVal val="visible"/>
                                      </p:to>
                                    </p:set>
                                    <p:animEffect transition="in" filter="blinds(horizontal)">
                                      <p:cBhvr>
                                        <p:cTn id="27" dur="500"/>
                                        <p:tgtEl>
                                          <p:spTgt spid="4">
                                            <p:txEl>
                                              <p:charRg st="101" end="14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4"/>
          <p:cNvSpPr/>
          <p:nvPr/>
        </p:nvSpPr>
        <p:spPr>
          <a:xfrm>
            <a:off x="304800" y="990600"/>
            <a:ext cx="8610600" cy="3232150"/>
          </a:xfrm>
          <a:prstGeom prst="rect">
            <a:avLst/>
          </a:prstGeom>
          <a:noFill/>
          <a:ln w="9525">
            <a:noFill/>
          </a:ln>
        </p:spPr>
        <p:txBody>
          <a:bodyPr anchor="ctr" anchorCtr="0">
            <a:spAutoFit/>
          </a:bodyPr>
          <a:p>
            <a:r>
              <a:rPr sz="2800" b="1" i="1" dirty="0">
                <a:latin typeface="Arial" panose="020B0604020202020204" pitchFamily="34" charset="0"/>
              </a:rPr>
              <a:t>Phần lớn những người có ít tiền sẽ chi tiêu cho những nhu cầu cơ bản như ăn, uống, đi lại… Những người nhiều tiền hơn sẽ chi nhiều hơn nhằm thỏa mãn những mong muốn, sở thích của họ, ví dụ như: ăn ngon, mặc đẹp…</a:t>
            </a:r>
            <a:endParaRPr sz="2800" b="1" i="1" dirty="0">
              <a:latin typeface="Arial" panose="020B0604020202020204" pitchFamily="34" charset="0"/>
            </a:endParaRPr>
          </a:p>
          <a:p>
            <a:endParaRPr sz="2800" b="1" i="1" dirty="0">
              <a:latin typeface="Arial" panose="020B0604020202020204" pitchFamily="34" charset="0"/>
            </a:endParaRPr>
          </a:p>
          <a:p>
            <a:endParaRPr sz="3600" b="1" i="1" dirty="0">
              <a:latin typeface="Arial" panose="020B0604020202020204" pitchFamily="34" charset="0"/>
            </a:endParaRPr>
          </a:p>
        </p:txBody>
      </p:sp>
      <p:sp>
        <p:nvSpPr>
          <p:cNvPr id="3" name="Title 2"/>
          <p:cNvSpPr>
            <a:spLocks noGrp="1"/>
          </p:cNvSpPr>
          <p:nvPr>
            <p:ph type="ctrTitle" sz="quarter"/>
          </p:nvPr>
        </p:nvSpPr>
        <p:spPr>
          <a:xfrm>
            <a:off x="304800" y="3581400"/>
            <a:ext cx="8686800" cy="1736725"/>
          </a:xfrm>
        </p:spPr>
        <p:txBody>
          <a:bodyPr vert="horz" wrap="square" lIns="91440" tIns="45720" rIns="91440" bIns="45720" numCol="1" anchor="ctr" anchorCtr="0" compatLnSpc="1"/>
          <a:p>
            <a:pPr>
              <a:buClrTx/>
              <a:buSzTx/>
              <a:buFontTx/>
              <a:buNone/>
            </a:pPr>
            <a:r>
              <a:rPr sz="2800" dirty="0">
                <a:effectLst>
                  <a:outerShdw blurRad="38100" dist="38100" dir="2700000">
                    <a:srgbClr val="000000"/>
                  </a:outerShdw>
                </a:effectLst>
                <a:latin typeface="+mj-lt"/>
                <a:ea typeface="+mj-ea"/>
                <a:cs typeface="+mj-cs"/>
              </a:rPr>
              <a:t>CẦN CHÚ Ý: HẦU HẾT MỌI NGƯỜI, NGAY CẢ NGƯỜI GIÀU HAY CÓ QUYỀN LỰC NHẤT, CŨNG KHÔNG THỂ THỎA MÃN TẤT CẢ NHU CẦU HAY MONG MUỐN CỦA MÌNH.</a:t>
            </a:r>
            <a:endParaRPr sz="2800" dirty="0">
              <a:effectLst>
                <a:outerShdw blurRad="38100" dist="38100" dir="2700000">
                  <a:srgbClr val="000000"/>
                </a:outerShdw>
              </a:effectLst>
              <a:latin typeface="+mj-lt"/>
              <a:ea typeface="+mj-ea"/>
              <a:cs typeface="+mj-cs"/>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Rectangle 4"/>
          <p:cNvSpPr/>
          <p:nvPr/>
        </p:nvSpPr>
        <p:spPr>
          <a:xfrm>
            <a:off x="0" y="546100"/>
            <a:ext cx="9144000" cy="6616700"/>
          </a:xfrm>
          <a:prstGeom prst="rect">
            <a:avLst/>
          </a:prstGeom>
          <a:noFill/>
          <a:ln w="9525">
            <a:noFill/>
          </a:ln>
        </p:spPr>
        <p:txBody>
          <a:bodyPr anchor="ctr" anchorCtr="0">
            <a:spAutoFit/>
          </a:bodyPr>
          <a:p>
            <a:pPr>
              <a:buFont typeface="Wingdings" panose="05000000000000000000" pitchFamily="2" charset="2"/>
              <a:buChar char="v"/>
            </a:pPr>
            <a:r>
              <a:rPr sz="2800" b="1" i="1" dirty="0">
                <a:latin typeface="Arial" panose="020B0604020202020204" pitchFamily="34" charset="0"/>
              </a:rPr>
              <a:t>  Do đó cần phân biệt rõ đâu là nhu cầu, đâu là mong muốn để có quyết định chi tiêu cho hợp lý.</a:t>
            </a:r>
            <a:endParaRPr sz="2800" b="1" i="1" dirty="0">
              <a:latin typeface="Arial" panose="020B0604020202020204" pitchFamily="34" charset="0"/>
            </a:endParaRPr>
          </a:p>
          <a:p>
            <a:pPr>
              <a:buFont typeface="Wingdings" panose="05000000000000000000" pitchFamily="2" charset="2"/>
              <a:buChar char="v"/>
            </a:pPr>
            <a:endParaRPr sz="2800" b="1" i="1" dirty="0">
              <a:latin typeface="Arial" panose="020B0604020202020204" pitchFamily="34" charset="0"/>
            </a:endParaRPr>
          </a:p>
          <a:p>
            <a:pPr>
              <a:buFont typeface="Wingdings" panose="05000000000000000000" pitchFamily="2" charset="2"/>
              <a:buChar char="v"/>
            </a:pPr>
            <a:r>
              <a:rPr sz="2800" b="1" i="1" dirty="0">
                <a:latin typeface="Arial" panose="020B0604020202020204" pitchFamily="34" charset="0"/>
              </a:rPr>
              <a:t>  Hạn chế chi tiêu theo mong muốn để TiẾT KiỆM phòng rủi ro trong cuộc sống và thực hiện mục tiêu trong tương lai.</a:t>
            </a:r>
            <a:endParaRPr sz="2800" b="1" i="1" dirty="0">
              <a:latin typeface="Arial" panose="020B0604020202020204" pitchFamily="34" charset="0"/>
            </a:endParaRPr>
          </a:p>
          <a:p>
            <a:pPr>
              <a:buFont typeface="Wingdings" panose="05000000000000000000" pitchFamily="2" charset="2"/>
              <a:buChar char="v"/>
            </a:pPr>
            <a:endParaRPr sz="2800" b="1" i="1" dirty="0">
              <a:latin typeface="Arial" panose="020B0604020202020204" pitchFamily="34" charset="0"/>
            </a:endParaRPr>
          </a:p>
          <a:p>
            <a:pPr>
              <a:buFont typeface="Wingdings" panose="05000000000000000000" pitchFamily="2" charset="2"/>
              <a:buChar char="v"/>
            </a:pPr>
            <a:r>
              <a:rPr sz="2800" b="1" i="1" dirty="0">
                <a:latin typeface="Arial" panose="020B0604020202020204" pitchFamily="34" charset="0"/>
              </a:rPr>
              <a:t>  KHI TIẾT KiỆM BẠN CÓ THỂ KHÔNG THỎA MÃN ĐƯỢC MONG MUỐN TRƯỚC MẮT NHƯNG SẼ ĐẠT ĐƯỢC MỤC TIÊU LÂU DÀI</a:t>
            </a:r>
            <a:endParaRPr sz="2800" b="1" i="1" dirty="0">
              <a:latin typeface="Arial" panose="020B0604020202020204" pitchFamily="34" charset="0"/>
            </a:endParaRPr>
          </a:p>
          <a:p>
            <a:pPr algn="ctr"/>
            <a:endParaRPr sz="3600" b="1" i="1" dirty="0">
              <a:latin typeface="Arial" panose="020B0604020202020204" pitchFamily="34" charset="0"/>
            </a:endParaRPr>
          </a:p>
          <a:p>
            <a:pPr algn="ctr"/>
            <a:endParaRPr sz="3600" b="1" i="1" dirty="0">
              <a:latin typeface="Arial" panose="020B0604020202020204" pitchFamily="34" charset="0"/>
            </a:endParaRPr>
          </a:p>
          <a:p>
            <a:pPr algn="ctr"/>
            <a:endParaRPr sz="3600" b="1" i="1" dirty="0">
              <a:latin typeface="Arial" panose="020B0604020202020204" pitchFamily="34" charset="0"/>
            </a:endParaRPr>
          </a:p>
          <a:p>
            <a:pPr algn="ctr"/>
            <a:endParaRPr sz="3600" b="1" i="1" dirty="0">
              <a:solidFill>
                <a:srgbClr val="FF0000"/>
              </a:solidFill>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9458">
                                            <p:txEl>
                                              <p:charRg st="0" end="96"/>
                                            </p:txEl>
                                          </p:spTgt>
                                        </p:tgtEl>
                                        <p:attrNameLst>
                                          <p:attrName>style.visibility</p:attrName>
                                        </p:attrNameLst>
                                      </p:cBhvr>
                                      <p:to>
                                        <p:strVal val="visible"/>
                                      </p:to>
                                    </p:set>
                                    <p:animEffect transition="in" filter="blinds(horizontal)">
                                      <p:cBhvr>
                                        <p:cTn id="7" dur="500"/>
                                        <p:tgtEl>
                                          <p:spTgt spid="19458">
                                            <p:txEl>
                                              <p:charRg st="0" end="96"/>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9458">
                                            <p:txEl>
                                              <p:charRg st="97" end="212"/>
                                            </p:txEl>
                                          </p:spTgt>
                                        </p:tgtEl>
                                        <p:attrNameLst>
                                          <p:attrName>style.visibility</p:attrName>
                                        </p:attrNameLst>
                                      </p:cBhvr>
                                      <p:to>
                                        <p:strVal val="visible"/>
                                      </p:to>
                                    </p:set>
                                    <p:animEffect transition="in" filter="blinds(horizontal)">
                                      <p:cBhvr>
                                        <p:cTn id="12" dur="500"/>
                                        <p:tgtEl>
                                          <p:spTgt spid="19458">
                                            <p:txEl>
                                              <p:charRg st="97" end="21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nodeType="clickEffect">
                                  <p:stCondLst>
                                    <p:cond delay="0"/>
                                  </p:stCondLst>
                                  <p:childTnLst>
                                    <p:animMotion origin="layout" path="M -0.10052 0.15416 C -0.06597 0.15162 -0.03108 0.14907 -0.02136 0.15162 C -0.01146 0.15416 -0.04913 0.16875 -0.04167 0.16898 C -0.03438 0.16921 0.0092 0.15648 0.02291 0.15278 C 0.03663 0.14907 0.0375 0.14791 0.04114 0.14676 " pathEditMode="relative" rAng="0" ptsTypes="aaaaA">
                                      <p:cBhvr>
                                        <p:cTn id="16" dur="2000" fill="hold"/>
                                        <p:tgtEl>
                                          <p:spTgt spid="19458">
                                            <p:txEl>
                                              <p:charRg st="213" end="315"/>
                                            </p:txEl>
                                          </p:spTgt>
                                        </p:tgtEl>
                                        <p:attrNameLst>
                                          <p:attrName>ppt_x</p:attrName>
                                          <p:attrName>ppt_y</p:attrName>
                                        </p:attrNameLst>
                                      </p:cBhvr>
                                      <p:rCtr x="7100" y="4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AutoShape 3"/>
          <p:cNvSpPr/>
          <p:nvPr/>
        </p:nvSpPr>
        <p:spPr>
          <a:xfrm>
            <a:off x="762000" y="2895600"/>
            <a:ext cx="2295525" cy="3155950"/>
          </a:xfrm>
          <a:prstGeom prst="roundRect">
            <a:avLst>
              <a:gd name="adj" fmla="val 4690"/>
            </a:avLst>
          </a:prstGeom>
          <a:gradFill rotWithShape="1">
            <a:gsLst>
              <a:gs pos="0">
                <a:srgbClr val="3BB6CF"/>
              </a:gs>
              <a:gs pos="100000">
                <a:srgbClr val="41B8D1"/>
              </a:gs>
            </a:gsLst>
            <a:lin ang="5400000" scaled="1"/>
            <a:tileRect/>
          </a:gra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3BB6CF"/>
            </a:extrusionClr>
          </a:sp3d>
        </p:spPr>
        <p:txBody>
          <a:bodyPr wrap="none" anchor="ctr" anchorCtr="0">
            <a:flatTx/>
          </a:bodyPr>
          <a:p>
            <a:pPr algn="ctr"/>
            <a:endParaRPr lang="vi-VN" altLang="x-none" dirty="0">
              <a:latin typeface="Arial" panose="020B0604020202020204" pitchFamily="34" charset="0"/>
            </a:endParaRPr>
          </a:p>
        </p:txBody>
      </p:sp>
      <p:sp>
        <p:nvSpPr>
          <p:cNvPr id="18435" name="AutoShape 4"/>
          <p:cNvSpPr/>
          <p:nvPr/>
        </p:nvSpPr>
        <p:spPr>
          <a:xfrm>
            <a:off x="762000" y="2286000"/>
            <a:ext cx="2438400" cy="439738"/>
          </a:xfrm>
          <a:prstGeom prst="roundRect">
            <a:avLst>
              <a:gd name="adj" fmla="val 50000"/>
            </a:avLst>
          </a:prstGeom>
          <a:gradFill rotWithShape="1">
            <a:gsLst>
              <a:gs pos="0">
                <a:srgbClr val="3BB6CF"/>
              </a:gs>
              <a:gs pos="100000">
                <a:srgbClr val="1B5460"/>
              </a:gs>
            </a:gsLst>
            <a:lin ang="5400000" scaled="1"/>
            <a:tileRect/>
          </a:gradFill>
          <a:ln w="9525">
            <a:noFill/>
          </a:ln>
        </p:spPr>
        <p:txBody>
          <a:bodyPr wrap="none" anchor="ctr" anchorCtr="0"/>
          <a:p>
            <a:pPr algn="ctr"/>
            <a:endParaRPr lang="vi-VN" altLang="x-none" dirty="0">
              <a:latin typeface="Arial" panose="020B0604020202020204" pitchFamily="34" charset="0"/>
            </a:endParaRPr>
          </a:p>
        </p:txBody>
      </p:sp>
      <p:sp>
        <p:nvSpPr>
          <p:cNvPr id="18436" name="AutoShape 5"/>
          <p:cNvSpPr/>
          <p:nvPr/>
        </p:nvSpPr>
        <p:spPr>
          <a:xfrm>
            <a:off x="3424238" y="2863850"/>
            <a:ext cx="2295525" cy="3155950"/>
          </a:xfrm>
          <a:prstGeom prst="roundRect">
            <a:avLst>
              <a:gd name="adj" fmla="val 4690"/>
            </a:avLst>
          </a:prstGeom>
          <a:gradFill rotWithShape="1">
            <a:gsLst>
              <a:gs pos="0">
                <a:srgbClr val="5DA4EB"/>
              </a:gs>
              <a:gs pos="100000">
                <a:srgbClr val="4F8BC7"/>
              </a:gs>
            </a:gsLst>
            <a:lin ang="5400000" scaled="1"/>
            <a:tileRect/>
          </a:gra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5DA4EB"/>
            </a:extrusionClr>
          </a:sp3d>
        </p:spPr>
        <p:txBody>
          <a:bodyPr wrap="none" anchor="ctr" anchorCtr="0">
            <a:flatTx/>
          </a:bodyPr>
          <a:p>
            <a:pPr algn="ctr"/>
            <a:endParaRPr lang="vi-VN" altLang="x-none" dirty="0">
              <a:latin typeface="Arial" panose="020B0604020202020204" pitchFamily="34" charset="0"/>
            </a:endParaRPr>
          </a:p>
        </p:txBody>
      </p:sp>
      <p:sp>
        <p:nvSpPr>
          <p:cNvPr id="18437" name="AutoShape 6"/>
          <p:cNvSpPr/>
          <p:nvPr/>
        </p:nvSpPr>
        <p:spPr>
          <a:xfrm>
            <a:off x="6086475" y="2863850"/>
            <a:ext cx="2295525" cy="3155950"/>
          </a:xfrm>
          <a:prstGeom prst="roundRect">
            <a:avLst>
              <a:gd name="adj" fmla="val 4690"/>
            </a:avLst>
          </a:prstGeom>
          <a:gradFill rotWithShape="1">
            <a:gsLst>
              <a:gs pos="0">
                <a:srgbClr val="3366CC"/>
              </a:gs>
              <a:gs pos="100000">
                <a:srgbClr val="2C58B0"/>
              </a:gs>
            </a:gsLst>
            <a:lin ang="5400000" scaled="1"/>
            <a:tileRect/>
          </a:gradFill>
          <a:ln w="9525" cap="flat" cmpd="sng">
            <a:prstDash val="solid"/>
            <a:headEnd type="none" w="med" len="med"/>
            <a:tailEnd type="none" w="med" len="med"/>
          </a:ln>
          <a:scene3d>
            <a:camera prst="legacyObliqueTopRight">
              <a:rot lat="0" lon="0" rev="0"/>
            </a:camera>
            <a:lightRig rig="legacyFlat3" dir="b"/>
          </a:scene3d>
          <a:sp3d extrusionH="430200" prstMaterial="legacyMatte">
            <a:bevelT w="13500" h="13500" prst="angle"/>
            <a:bevelB w="13500" h="13500" prst="angle"/>
            <a:extrusionClr>
              <a:srgbClr val="3366CC"/>
            </a:extrusionClr>
          </a:sp3d>
        </p:spPr>
        <p:txBody>
          <a:bodyPr wrap="none" anchor="ctr" anchorCtr="0">
            <a:flatTx/>
          </a:bodyPr>
          <a:p>
            <a:pPr algn="ctr"/>
            <a:endParaRPr lang="vi-VN" altLang="x-none" dirty="0">
              <a:latin typeface="Arial" panose="020B0604020202020204" pitchFamily="34" charset="0"/>
            </a:endParaRPr>
          </a:p>
        </p:txBody>
      </p:sp>
      <p:sp>
        <p:nvSpPr>
          <p:cNvPr id="18438" name="Freeform 7"/>
          <p:cNvSpPr/>
          <p:nvPr/>
        </p:nvSpPr>
        <p:spPr>
          <a:xfrm rot="1332565">
            <a:off x="2514600" y="1219200"/>
            <a:ext cx="1466850" cy="1157288"/>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4DBDD3">
                  <a:alpha val="32001"/>
                </a:srgbClr>
              </a:gs>
              <a:gs pos="100000">
                <a:srgbClr val="3BB6CF">
                  <a:alpha val="100000"/>
                </a:srgbClr>
              </a:gs>
            </a:gsLst>
            <a:lin ang="0" scaled="1"/>
            <a:tileRect/>
          </a:gradFill>
          <a:ln w="12700">
            <a:noFill/>
          </a:ln>
        </p:spPr>
        <p:txBody>
          <a:bodyPr/>
          <a:p>
            <a:endParaRPr lang="en-US"/>
          </a:p>
        </p:txBody>
      </p:sp>
      <p:sp>
        <p:nvSpPr>
          <p:cNvPr id="18439" name="Freeform 8"/>
          <p:cNvSpPr/>
          <p:nvPr/>
        </p:nvSpPr>
        <p:spPr>
          <a:xfrm rot="1754271">
            <a:off x="5467350" y="1219200"/>
            <a:ext cx="1466850" cy="1155700"/>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6CACED">
                  <a:alpha val="32001"/>
                </a:srgbClr>
              </a:gs>
              <a:gs pos="100000">
                <a:srgbClr val="5DA4EB">
                  <a:alpha val="100000"/>
                </a:srgbClr>
              </a:gs>
            </a:gsLst>
            <a:lin ang="0" scaled="1"/>
            <a:tileRect/>
          </a:gradFill>
          <a:ln w="12700">
            <a:noFill/>
          </a:ln>
        </p:spPr>
        <p:txBody>
          <a:bodyPr/>
          <a:p>
            <a:endParaRPr lang="en-US"/>
          </a:p>
        </p:txBody>
      </p:sp>
      <p:sp>
        <p:nvSpPr>
          <p:cNvPr id="18440" name="Text Box 9"/>
          <p:cNvSpPr txBox="1"/>
          <p:nvPr/>
        </p:nvSpPr>
        <p:spPr>
          <a:xfrm>
            <a:off x="1243013" y="2273300"/>
            <a:ext cx="1476375" cy="400050"/>
          </a:xfrm>
          <a:prstGeom prst="rect">
            <a:avLst/>
          </a:prstGeom>
          <a:noFill/>
          <a:ln w="9525">
            <a:noFill/>
          </a:ln>
        </p:spPr>
        <p:txBody>
          <a:bodyPr wrap="none">
            <a:spAutoFit/>
          </a:bodyPr>
          <a:p>
            <a:pPr algn="ctr" eaLnBrk="0" hangingPunct="0"/>
            <a:r>
              <a:rPr sz="2000" b="1" dirty="0">
                <a:solidFill>
                  <a:srgbClr val="FFFFFF"/>
                </a:solidFill>
                <a:latin typeface="Times New Roman" panose="02020603050405020304" pitchFamily="18" charset="0"/>
                <a:cs typeface="Times New Roman" panose="02020603050405020304" pitchFamily="18" charset="0"/>
              </a:rPr>
              <a:t>XÁC ĐỊNH</a:t>
            </a:r>
            <a:endParaRPr sz="2000" b="1" dirty="0">
              <a:solidFill>
                <a:srgbClr val="FFFFFF"/>
              </a:solidFill>
              <a:latin typeface="Times New Roman" panose="02020603050405020304" pitchFamily="18" charset="0"/>
              <a:ea typeface="Times New Roman" panose="02020603050405020304" pitchFamily="18" charset="0"/>
            </a:endParaRPr>
          </a:p>
        </p:txBody>
      </p:sp>
      <p:sp>
        <p:nvSpPr>
          <p:cNvPr id="136202" name="Text Box 10"/>
          <p:cNvSpPr txBox="1"/>
          <p:nvPr/>
        </p:nvSpPr>
        <p:spPr>
          <a:xfrm>
            <a:off x="838200" y="3124200"/>
            <a:ext cx="2133600" cy="2227263"/>
          </a:xfrm>
          <a:prstGeom prst="rect">
            <a:avLst/>
          </a:prstGeom>
          <a:noFill/>
          <a:ln w="9525">
            <a:noFill/>
          </a:ln>
        </p:spPr>
        <p:txBody>
          <a:bodyPr>
            <a:spAutoFit/>
          </a:bodyPr>
          <a:p>
            <a:pPr eaLnBrk="0" hangingPunct="0"/>
            <a:r>
              <a:rPr sz="2800" b="1" i="1" dirty="0">
                <a:solidFill>
                  <a:schemeClr val="bg1"/>
                </a:solidFill>
                <a:latin typeface="Times New Roman" panose="02020603050405020304" pitchFamily="18" charset="0"/>
              </a:rPr>
              <a:t>Được cái gì là </a:t>
            </a:r>
            <a:r>
              <a:rPr sz="2800" b="1" i="1" dirty="0">
                <a:solidFill>
                  <a:srgbClr val="FF0000"/>
                </a:solidFill>
                <a:latin typeface="Times New Roman" panose="02020603050405020304" pitchFamily="18" charset="0"/>
              </a:rPr>
              <a:t>NHU CẦU</a:t>
            </a:r>
            <a:r>
              <a:rPr sz="2800" b="1" i="1" dirty="0">
                <a:solidFill>
                  <a:schemeClr val="bg1"/>
                </a:solidFill>
                <a:latin typeface="Times New Roman" panose="02020603050405020304" pitchFamily="18" charset="0"/>
              </a:rPr>
              <a:t>, cái gì là </a:t>
            </a:r>
            <a:r>
              <a:rPr sz="2800" b="1" i="1" dirty="0">
                <a:solidFill>
                  <a:srgbClr val="FF0000"/>
                </a:solidFill>
                <a:latin typeface="Times New Roman" panose="02020603050405020304" pitchFamily="18" charset="0"/>
              </a:rPr>
              <a:t>MONG MUỐN</a:t>
            </a:r>
            <a:r>
              <a:rPr sz="2800" b="1" dirty="0">
                <a:solidFill>
                  <a:schemeClr val="bg1"/>
                </a:solidFill>
                <a:latin typeface="Times New Roman" panose="02020603050405020304" pitchFamily="18" charset="0"/>
              </a:rPr>
              <a:t> .</a:t>
            </a:r>
            <a:endParaRPr sz="2800" b="1" dirty="0">
              <a:solidFill>
                <a:schemeClr val="bg1"/>
              </a:solidFill>
              <a:latin typeface="Times New Roman" panose="02020603050405020304" pitchFamily="18" charset="0"/>
            </a:endParaRPr>
          </a:p>
        </p:txBody>
      </p:sp>
      <p:sp>
        <p:nvSpPr>
          <p:cNvPr id="136203" name="Text Box 11"/>
          <p:cNvSpPr txBox="1"/>
          <p:nvPr/>
        </p:nvSpPr>
        <p:spPr>
          <a:xfrm>
            <a:off x="3505200" y="3097213"/>
            <a:ext cx="2209800" cy="1938337"/>
          </a:xfrm>
          <a:prstGeom prst="rect">
            <a:avLst/>
          </a:prstGeom>
          <a:noFill/>
          <a:ln w="9525">
            <a:noFill/>
          </a:ln>
        </p:spPr>
        <p:txBody>
          <a:bodyPr>
            <a:spAutoFit/>
          </a:bodyPr>
          <a:p>
            <a:pPr eaLnBrk="0" hangingPunct="0"/>
            <a:r>
              <a:rPr sz="2400" dirty="0">
                <a:solidFill>
                  <a:srgbClr val="FFFFFF"/>
                </a:solidFill>
                <a:latin typeface="Times New Roman" panose="02020603050405020304" pitchFamily="18" charset="0"/>
                <a:cs typeface="Times New Roman" panose="02020603050405020304" pitchFamily="18" charset="0"/>
              </a:rPr>
              <a:t>Chúng ta sẽ cân nhắc xem</a:t>
            </a:r>
            <a:r>
              <a:rPr sz="2400" b="1" i="1" u="sng" dirty="0">
                <a:solidFill>
                  <a:srgbClr val="FF0000"/>
                </a:solidFill>
                <a:latin typeface="Times New Roman" panose="02020603050405020304" pitchFamily="18" charset="0"/>
                <a:cs typeface="Times New Roman" panose="02020603050405020304" pitchFamily="18" charset="0"/>
              </a:rPr>
              <a:t> </a:t>
            </a:r>
            <a:r>
              <a:rPr sz="2400" dirty="0">
                <a:solidFill>
                  <a:srgbClr val="FFFFFF"/>
                </a:solidFill>
                <a:latin typeface="Times New Roman" panose="02020603050405020304" pitchFamily="18" charset="0"/>
                <a:cs typeface="Times New Roman" panose="02020603050405020304" pitchFamily="18" charset="0"/>
              </a:rPr>
              <a:t>mua sắm cái gì thuộc về nhu cầu thiết yếu </a:t>
            </a:r>
            <a:endParaRPr sz="2400" dirty="0">
              <a:solidFill>
                <a:srgbClr val="FFFFFF"/>
              </a:solidFill>
              <a:latin typeface="Times New Roman" panose="02020603050405020304" pitchFamily="18" charset="0"/>
              <a:ea typeface="Times New Roman" panose="02020603050405020304" pitchFamily="18" charset="0"/>
            </a:endParaRPr>
          </a:p>
        </p:txBody>
      </p:sp>
      <p:sp>
        <p:nvSpPr>
          <p:cNvPr id="136204" name="Text Box 12"/>
          <p:cNvSpPr txBox="1"/>
          <p:nvPr/>
        </p:nvSpPr>
        <p:spPr>
          <a:xfrm>
            <a:off x="6172200" y="3065463"/>
            <a:ext cx="2133600" cy="2590800"/>
          </a:xfrm>
          <a:prstGeom prst="rect">
            <a:avLst/>
          </a:prstGeom>
          <a:noFill/>
          <a:ln w="9525">
            <a:noFill/>
          </a:ln>
        </p:spPr>
        <p:txBody>
          <a:bodyPr>
            <a:spAutoFit/>
          </a:bodyPr>
          <a:p>
            <a:pPr eaLnBrk="0" hangingPunct="0"/>
            <a:r>
              <a:rPr sz="3200" b="1" dirty="0">
                <a:solidFill>
                  <a:srgbClr val="FFFFFF"/>
                </a:solidFill>
                <a:latin typeface="Times New Roman" panose="02020603050405020304" pitchFamily="18" charset="0"/>
                <a:cs typeface="Times New Roman" panose="02020603050405020304" pitchFamily="18" charset="0"/>
              </a:rPr>
              <a:t>Quyết định chi tiêu một cách hợp lý</a:t>
            </a:r>
            <a:r>
              <a:rPr sz="3600" b="1" dirty="0">
                <a:solidFill>
                  <a:srgbClr val="FFFFFF"/>
                </a:solidFill>
                <a:latin typeface="Times New Roman" panose="02020603050405020304" pitchFamily="18" charset="0"/>
                <a:cs typeface="Times New Roman" panose="02020603050405020304" pitchFamily="18" charset="0"/>
              </a:rPr>
              <a:t>  </a:t>
            </a:r>
            <a:endParaRPr sz="3600" b="1" dirty="0">
              <a:solidFill>
                <a:srgbClr val="FFFFFF"/>
              </a:solidFill>
              <a:latin typeface="Times New Roman" panose="02020603050405020304" pitchFamily="18" charset="0"/>
              <a:ea typeface="Times New Roman" panose="02020603050405020304" pitchFamily="18" charset="0"/>
            </a:endParaRPr>
          </a:p>
        </p:txBody>
      </p:sp>
      <p:sp>
        <p:nvSpPr>
          <p:cNvPr id="18444" name="AutoShape 13"/>
          <p:cNvSpPr/>
          <p:nvPr/>
        </p:nvSpPr>
        <p:spPr>
          <a:xfrm>
            <a:off x="3429000" y="2303463"/>
            <a:ext cx="2438400" cy="439737"/>
          </a:xfrm>
          <a:prstGeom prst="roundRect">
            <a:avLst>
              <a:gd name="adj" fmla="val 50000"/>
            </a:avLst>
          </a:prstGeom>
          <a:gradFill rotWithShape="1">
            <a:gsLst>
              <a:gs pos="0">
                <a:srgbClr val="5DA4EB"/>
              </a:gs>
              <a:gs pos="100000">
                <a:srgbClr val="2B4C6D"/>
              </a:gs>
            </a:gsLst>
            <a:lin ang="5400000" scaled="1"/>
            <a:tileRect/>
          </a:gradFill>
          <a:ln w="9525">
            <a:noFill/>
          </a:ln>
        </p:spPr>
        <p:txBody>
          <a:bodyPr wrap="none" anchor="ctr" anchorCtr="0"/>
          <a:p>
            <a:pPr algn="ctr"/>
            <a:endParaRPr lang="vi-VN" altLang="x-none" dirty="0">
              <a:latin typeface="Arial" panose="020B0604020202020204" pitchFamily="34" charset="0"/>
            </a:endParaRPr>
          </a:p>
        </p:txBody>
      </p:sp>
      <p:sp>
        <p:nvSpPr>
          <p:cNvPr id="18445" name="Text Box 14"/>
          <p:cNvSpPr txBox="1"/>
          <p:nvPr/>
        </p:nvSpPr>
        <p:spPr>
          <a:xfrm>
            <a:off x="3906838" y="2320925"/>
            <a:ext cx="1422400" cy="369888"/>
          </a:xfrm>
          <a:prstGeom prst="rect">
            <a:avLst/>
          </a:prstGeom>
          <a:noFill/>
          <a:ln w="9525">
            <a:noFill/>
          </a:ln>
        </p:spPr>
        <p:txBody>
          <a:bodyPr wrap="none">
            <a:spAutoFit/>
          </a:bodyPr>
          <a:p>
            <a:pPr algn="ctr" eaLnBrk="0" hangingPunct="0"/>
            <a:r>
              <a:rPr b="1" dirty="0">
                <a:solidFill>
                  <a:srgbClr val="FFFFFF"/>
                </a:solidFill>
                <a:latin typeface="Times New Roman" panose="02020603050405020304" pitchFamily="18" charset="0"/>
                <a:cs typeface="Times New Roman" panose="02020603050405020304" pitchFamily="18" charset="0"/>
              </a:rPr>
              <a:t>CÂN NHẮC</a:t>
            </a:r>
            <a:endParaRPr b="1" dirty="0">
              <a:solidFill>
                <a:srgbClr val="FFFFFF"/>
              </a:solidFill>
              <a:latin typeface="Times New Roman" panose="02020603050405020304" pitchFamily="18" charset="0"/>
              <a:ea typeface="Times New Roman" panose="02020603050405020304" pitchFamily="18" charset="0"/>
            </a:endParaRPr>
          </a:p>
        </p:txBody>
      </p:sp>
      <p:sp>
        <p:nvSpPr>
          <p:cNvPr id="18446" name="AutoShape 15"/>
          <p:cNvSpPr/>
          <p:nvPr/>
        </p:nvSpPr>
        <p:spPr>
          <a:xfrm>
            <a:off x="6096000" y="2286000"/>
            <a:ext cx="2438400" cy="439738"/>
          </a:xfrm>
          <a:prstGeom prst="roundRect">
            <a:avLst>
              <a:gd name="adj" fmla="val 50000"/>
            </a:avLst>
          </a:prstGeom>
          <a:gradFill rotWithShape="1">
            <a:gsLst>
              <a:gs pos="0">
                <a:srgbClr val="3366CC"/>
              </a:gs>
              <a:gs pos="100000">
                <a:srgbClr val="182F5E"/>
              </a:gs>
            </a:gsLst>
            <a:lin ang="5400000" scaled="1"/>
            <a:tileRect/>
          </a:gradFill>
          <a:ln w="9525">
            <a:noFill/>
          </a:ln>
        </p:spPr>
        <p:txBody>
          <a:bodyPr wrap="none" anchor="ctr" anchorCtr="0"/>
          <a:p>
            <a:pPr algn="ctr"/>
            <a:endParaRPr lang="vi-VN" altLang="x-none" dirty="0">
              <a:latin typeface="Arial" panose="020B0604020202020204" pitchFamily="34" charset="0"/>
            </a:endParaRPr>
          </a:p>
        </p:txBody>
      </p:sp>
      <p:sp>
        <p:nvSpPr>
          <p:cNvPr id="18447" name="Text Box 16"/>
          <p:cNvSpPr txBox="1"/>
          <p:nvPr/>
        </p:nvSpPr>
        <p:spPr>
          <a:xfrm>
            <a:off x="6254750" y="2303463"/>
            <a:ext cx="2051050" cy="366712"/>
          </a:xfrm>
          <a:prstGeom prst="rect">
            <a:avLst/>
          </a:prstGeom>
          <a:noFill/>
          <a:ln w="9525">
            <a:noFill/>
          </a:ln>
        </p:spPr>
        <p:txBody>
          <a:bodyPr wrap="none">
            <a:spAutoFit/>
          </a:bodyPr>
          <a:p>
            <a:pPr algn="ctr" eaLnBrk="0" hangingPunct="0"/>
            <a:r>
              <a:rPr b="1" dirty="0">
                <a:solidFill>
                  <a:srgbClr val="FFFFFF"/>
                </a:solidFill>
                <a:latin typeface="VNI-Times" pitchFamily="2" charset="0"/>
              </a:rPr>
              <a:t>RA QUYẾT ĐỊNH </a:t>
            </a:r>
            <a:endParaRPr b="1" dirty="0">
              <a:solidFill>
                <a:srgbClr val="FFFFFF"/>
              </a:solidFill>
              <a:latin typeface="VNI-Times" pitchFamily="2" charset="0"/>
            </a:endParaRPr>
          </a:p>
        </p:txBody>
      </p:sp>
      <p:sp>
        <p:nvSpPr>
          <p:cNvPr id="18448" name="Rectangle 17"/>
          <p:cNvSpPr/>
          <p:nvPr/>
        </p:nvSpPr>
        <p:spPr>
          <a:xfrm>
            <a:off x="533400" y="304800"/>
            <a:ext cx="7162800" cy="563563"/>
          </a:xfrm>
          <a:prstGeom prst="rect">
            <a:avLst/>
          </a:prstGeom>
          <a:noFill/>
          <a:ln w="9525">
            <a:noFill/>
          </a:ln>
        </p:spPr>
        <p:txBody>
          <a:bodyPr anchor="ctr" anchorCtr="0"/>
          <a:p>
            <a:pPr algn="ctr"/>
            <a:r>
              <a:rPr sz="3200" b="1" dirty="0">
                <a:solidFill>
                  <a:srgbClr val="FF0000"/>
                </a:solidFill>
                <a:latin typeface="Times New Roman" panose="02020603050405020304" pitchFamily="18" charset="0"/>
                <a:cs typeface="Times New Roman" panose="02020603050405020304" pitchFamily="18" charset="0"/>
              </a:rPr>
              <a:t>RA QUYẾT ĐỊNH CHI TIÊU</a:t>
            </a:r>
            <a:endParaRPr b="1" dirty="0">
              <a:solidFill>
                <a:srgbClr val="FF0000"/>
              </a:solidFill>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36202"/>
                                        </p:tgtEl>
                                        <p:attrNameLst>
                                          <p:attrName>style.visibility</p:attrName>
                                        </p:attrNameLst>
                                      </p:cBhvr>
                                      <p:to>
                                        <p:strVal val="visible"/>
                                      </p:to>
                                    </p:set>
                                    <p:animEffect transition="in" filter="fade">
                                      <p:cBhvr>
                                        <p:cTn id="7" dur="800" decel="100000"/>
                                        <p:tgtEl>
                                          <p:spTgt spid="136202"/>
                                        </p:tgtEl>
                                      </p:cBhvr>
                                    </p:animEffect>
                                    <p:anim calcmode="lin" valueType="num">
                                      <p:cBhvr>
                                        <p:cTn id="8" dur="800" decel="100000" fill="hold"/>
                                        <p:tgtEl>
                                          <p:spTgt spid="136202"/>
                                        </p:tgtEl>
                                        <p:attrNameLst>
                                          <p:attrName>style.rotation</p:attrName>
                                        </p:attrNameLst>
                                      </p:cBhvr>
                                      <p:tavLst>
                                        <p:tav tm="0">
                                          <p:val>
                                            <p:fltVal val="-90.000000"/>
                                          </p:val>
                                        </p:tav>
                                        <p:tav tm="100000">
                                          <p:val>
                                            <p:fltVal val="0.000000"/>
                                          </p:val>
                                        </p:tav>
                                      </p:tavLst>
                                    </p:anim>
                                    <p:anim calcmode="lin" valueType="num">
                                      <p:cBhvr>
                                        <p:cTn id="9" dur="800" decel="100000" fill="hold"/>
                                        <p:tgtEl>
                                          <p:spTgt spid="136202"/>
                                        </p:tgtEl>
                                        <p:attrNameLst>
                                          <p:attrName>ppt_x</p:attrName>
                                        </p:attrNameLst>
                                      </p:cBhvr>
                                      <p:tavLst>
                                        <p:tav tm="0">
                                          <p:val>
                                            <p:strVal val="#ppt_x+0.4"/>
                                          </p:val>
                                        </p:tav>
                                        <p:tav tm="100000">
                                          <p:val>
                                            <p:strVal val="#ppt_x-0.05"/>
                                          </p:val>
                                        </p:tav>
                                      </p:tavLst>
                                    </p:anim>
                                    <p:anim calcmode="lin" valueType="num">
                                      <p:cBhvr>
                                        <p:cTn id="10" dur="800" decel="100000" fill="hold"/>
                                        <p:tgtEl>
                                          <p:spTgt spid="13620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620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620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grpId="0" nodeType="clickEffect">
                                  <p:stCondLst>
                                    <p:cond delay="0"/>
                                  </p:stCondLst>
                                  <p:childTnLst>
                                    <p:set>
                                      <p:cBhvr>
                                        <p:cTn id="16" dur="1" fill="hold">
                                          <p:stCondLst>
                                            <p:cond delay="0"/>
                                          </p:stCondLst>
                                        </p:cTn>
                                        <p:tgtEl>
                                          <p:spTgt spid="136203"/>
                                        </p:tgtEl>
                                        <p:attrNameLst>
                                          <p:attrName>style.visibility</p:attrName>
                                        </p:attrNameLst>
                                      </p:cBhvr>
                                      <p:to>
                                        <p:strVal val="visible"/>
                                      </p:to>
                                    </p:set>
                                    <p:animEffect transition="in" filter="fade">
                                      <p:cBhvr>
                                        <p:cTn id="17" dur="2000"/>
                                        <p:tgtEl>
                                          <p:spTgt spid="136203"/>
                                        </p:tgtEl>
                                      </p:cBhvr>
                                    </p:animEffect>
                                    <p:anim calcmode="lin" valueType="num">
                                      <p:cBhvr>
                                        <p:cTn id="18" dur="2000" fill="hold"/>
                                        <p:tgtEl>
                                          <p:spTgt spid="136203"/>
                                        </p:tgtEl>
                                        <p:attrNameLst>
                                          <p:attrName>style.rotation</p:attrName>
                                        </p:attrNameLst>
                                      </p:cBhvr>
                                      <p:tavLst>
                                        <p:tav tm="0">
                                          <p:val>
                                            <p:fltVal val="720.000000"/>
                                          </p:val>
                                        </p:tav>
                                        <p:tav tm="100000">
                                          <p:val>
                                            <p:fltVal val="0.000000"/>
                                          </p:val>
                                        </p:tav>
                                      </p:tavLst>
                                    </p:anim>
                                    <p:anim calcmode="lin" valueType="num">
                                      <p:cBhvr>
                                        <p:cTn id="19" dur="2000" fill="hold"/>
                                        <p:tgtEl>
                                          <p:spTgt spid="136203"/>
                                        </p:tgtEl>
                                        <p:attrNameLst>
                                          <p:attrName>ppt_h</p:attrName>
                                        </p:attrNameLst>
                                      </p:cBhvr>
                                      <p:tavLst>
                                        <p:tav tm="0">
                                          <p:val>
                                            <p:fltVal val="0.000000"/>
                                          </p:val>
                                        </p:tav>
                                        <p:tav tm="100000">
                                          <p:val>
                                            <p:strVal val="#ppt_h"/>
                                          </p:val>
                                        </p:tav>
                                      </p:tavLst>
                                    </p:anim>
                                    <p:anim calcmode="lin" valueType="num">
                                      <p:cBhvr>
                                        <p:cTn id="20" dur="2000" fill="hold"/>
                                        <p:tgtEl>
                                          <p:spTgt spid="136203"/>
                                        </p:tgtEl>
                                        <p:attrNameLst>
                                          <p:attrName>ppt_w</p:attrName>
                                        </p:attrNameLst>
                                      </p:cBhvr>
                                      <p:tavLst>
                                        <p:tav tm="0">
                                          <p:val>
                                            <p:fltVal val="0.000000"/>
                                          </p:val>
                                        </p:tav>
                                        <p:tav tm="100000">
                                          <p:val>
                                            <p:strVal val="#ppt_w"/>
                                          </p:val>
                                        </p:tav>
                                      </p:tavLst>
                                    </p:anim>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grpId="0" nodeType="clickEffect">
                                  <p:stCondLst>
                                    <p:cond delay="0"/>
                                  </p:stCondLst>
                                  <p:childTnLst>
                                    <p:set>
                                      <p:cBhvr>
                                        <p:cTn id="24" dur="1" fill="hold">
                                          <p:stCondLst>
                                            <p:cond delay="0"/>
                                          </p:stCondLst>
                                        </p:cTn>
                                        <p:tgtEl>
                                          <p:spTgt spid="136204"/>
                                        </p:tgtEl>
                                        <p:attrNameLst>
                                          <p:attrName>style.visibility</p:attrName>
                                        </p:attrNameLst>
                                      </p:cBhvr>
                                      <p:to>
                                        <p:strVal val="visible"/>
                                      </p:to>
                                    </p:set>
                                    <p:anim from="(-#ppt_w/2)" to="(#ppt_x)" calcmode="lin" valueType="num">
                                      <p:cBhvr>
                                        <p:cTn id="25" dur="600" fill="hold">
                                          <p:stCondLst>
                                            <p:cond delay="0"/>
                                          </p:stCondLst>
                                        </p:cTn>
                                        <p:tgtEl>
                                          <p:spTgt spid="136204"/>
                                        </p:tgtEl>
                                        <p:attrNameLst>
                                          <p:attrName>ppt_x</p:attrName>
                                        </p:attrNameLst>
                                      </p:cBhvr>
                                    </p:anim>
                                    <p:anim from="0" to="-1.0" calcmode="lin" valueType="num">
                                      <p:cBhvr>
                                        <p:cTn id="26" dur="200" decel="50000" autoRev="1" fill="hold">
                                          <p:stCondLst>
                                            <p:cond delay="600"/>
                                          </p:stCondLst>
                                        </p:cTn>
                                        <p:tgtEl>
                                          <p:spTgt spid="136204"/>
                                        </p:tgtEl>
                                        <p:attrNameLst>
                                          <p:attrName>xshear</p:attrName>
                                        </p:attrNameLst>
                                      </p:cBhvr>
                                    </p:anim>
                                    <p:animScale>
                                      <p:cBhvr>
                                        <p:cTn id="27" dur="200" decel="100000" autoRev="1" fill="hold">
                                          <p:stCondLst>
                                            <p:cond delay="600"/>
                                          </p:stCondLst>
                                        </p:cTn>
                                        <p:tgtEl>
                                          <p:spTgt spid="136204"/>
                                        </p:tgtEl>
                                      </p:cBhvr>
                                      <p:from x="100000" y="100000"/>
                                      <p:to x="80000" y="100000"/>
                                    </p:animScale>
                                    <p:anim by="(#ppt_h/3+#ppt_w*0.1)" calcmode="lin" valueType="num">
                                      <p:cBhvr additive="sum">
                                        <p:cTn id="28" dur="200" decel="100000" autoRev="1" fill="hold">
                                          <p:stCondLst>
                                            <p:cond delay="600"/>
                                          </p:stCondLst>
                                        </p:cTn>
                                        <p:tgtEl>
                                          <p:spTgt spid="13620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202" grpId="0"/>
      <p:bldP spid="136203" grpId="0"/>
      <p:bldP spid="13620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sz="quarter"/>
          </p:nvPr>
        </p:nvSpPr>
        <p:spPr>
          <a:xfrm>
            <a:off x="304800" y="1463675"/>
            <a:ext cx="8839200" cy="2346325"/>
          </a:xfrm>
        </p:spPr>
        <p:txBody>
          <a:bodyPr vert="horz" wrap="square" lIns="91440" tIns="45720" rIns="91440" bIns="45720" numCol="1" anchor="ctr" anchorCtr="0" compatLnSpc="1"/>
          <a:p>
            <a:pPr algn="l">
              <a:buClrTx/>
              <a:buSzTx/>
              <a:buFontTx/>
              <a:buNone/>
            </a:pPr>
            <a:r>
              <a:rPr sz="3200" dirty="0">
                <a:effectLst>
                  <a:outerShdw blurRad="38100" dist="38100" dir="2700000">
                    <a:srgbClr val="000000"/>
                  </a:outerShdw>
                </a:effectLst>
                <a:latin typeface="+mj-lt"/>
                <a:ea typeface="+mj-ea"/>
                <a:cs typeface="+mj-cs"/>
              </a:rPr>
              <a:t>Công cụ theo dõi chi tiêu cá nhân: bảng ngân sách cá nhân. Nó gồm 4 phần chính:</a:t>
            </a:r>
            <a:br>
              <a:rPr sz="3200" dirty="0">
                <a:effectLst>
                  <a:outerShdw blurRad="38100" dist="38100" dir="2700000">
                    <a:srgbClr val="000000"/>
                  </a:outerShdw>
                </a:effectLst>
                <a:latin typeface="+mj-lt"/>
                <a:ea typeface="+mj-ea"/>
                <a:cs typeface="+mj-cs"/>
              </a:rPr>
            </a:br>
            <a:r>
              <a:rPr sz="3200" dirty="0">
                <a:effectLst>
                  <a:outerShdw blurRad="38100" dist="38100" dir="2700000">
                    <a:srgbClr val="000000"/>
                  </a:outerShdw>
                </a:effectLst>
                <a:latin typeface="+mj-lt"/>
                <a:ea typeface="+mj-ea"/>
                <a:cs typeface="+mj-cs"/>
              </a:rPr>
              <a:t>1. Thu nhập</a:t>
            </a:r>
            <a:br>
              <a:rPr sz="3200" dirty="0">
                <a:effectLst>
                  <a:outerShdw blurRad="38100" dist="38100" dir="2700000">
                    <a:srgbClr val="000000"/>
                  </a:outerShdw>
                </a:effectLst>
                <a:latin typeface="+mj-lt"/>
                <a:ea typeface="+mj-ea"/>
                <a:cs typeface="+mj-cs"/>
              </a:rPr>
            </a:br>
            <a:r>
              <a:rPr sz="3200" dirty="0">
                <a:effectLst>
                  <a:outerShdw blurRad="38100" dist="38100" dir="2700000">
                    <a:srgbClr val="000000"/>
                  </a:outerShdw>
                </a:effectLst>
                <a:latin typeface="+mj-lt"/>
                <a:ea typeface="+mj-ea"/>
                <a:cs typeface="+mj-cs"/>
              </a:rPr>
              <a:t>2. Dự trù các khoản chi phí</a:t>
            </a:r>
            <a:br>
              <a:rPr sz="3200" dirty="0">
                <a:effectLst>
                  <a:outerShdw blurRad="38100" dist="38100" dir="2700000">
                    <a:srgbClr val="000000"/>
                  </a:outerShdw>
                </a:effectLst>
                <a:latin typeface="+mj-lt"/>
                <a:ea typeface="+mj-ea"/>
                <a:cs typeface="+mj-cs"/>
              </a:rPr>
            </a:br>
            <a:r>
              <a:rPr sz="3200" dirty="0">
                <a:effectLst>
                  <a:outerShdw blurRad="38100" dist="38100" dir="2700000">
                    <a:srgbClr val="000000"/>
                  </a:outerShdw>
                </a:effectLst>
                <a:latin typeface="+mj-lt"/>
                <a:ea typeface="+mj-ea"/>
                <a:cs typeface="+mj-cs"/>
              </a:rPr>
              <a:t>3. Theo dõi Thu – chi</a:t>
            </a:r>
            <a:br>
              <a:rPr sz="3200" dirty="0">
                <a:effectLst>
                  <a:outerShdw blurRad="38100" dist="38100" dir="2700000">
                    <a:srgbClr val="000000"/>
                  </a:outerShdw>
                </a:effectLst>
                <a:latin typeface="+mj-lt"/>
                <a:ea typeface="+mj-ea"/>
                <a:cs typeface="+mj-cs"/>
              </a:rPr>
            </a:br>
            <a:r>
              <a:rPr sz="3200" dirty="0">
                <a:effectLst>
                  <a:outerShdw blurRad="38100" dist="38100" dir="2700000">
                    <a:srgbClr val="000000"/>
                  </a:outerShdw>
                </a:effectLst>
                <a:latin typeface="+mj-lt"/>
                <a:ea typeface="+mj-ea"/>
                <a:cs typeface="+mj-cs"/>
              </a:rPr>
              <a:t>4. Tiết kiệm</a:t>
            </a:r>
            <a:br>
              <a:rPr sz="3200" dirty="0">
                <a:effectLst>
                  <a:outerShdw blurRad="38100" dist="38100" dir="2700000">
                    <a:srgbClr val="000000"/>
                  </a:outerShdw>
                </a:effectLst>
                <a:latin typeface="+mj-lt"/>
                <a:ea typeface="+mj-ea"/>
                <a:cs typeface="+mj-cs"/>
              </a:rPr>
            </a:br>
            <a:endParaRPr sz="3200" dirty="0">
              <a:effectLst>
                <a:outerShdw blurRad="38100" dist="38100" dir="2700000">
                  <a:srgbClr val="000000"/>
                </a:outerShdw>
              </a:effectLst>
              <a:latin typeface="+mj-lt"/>
              <a:ea typeface="+mj-ea"/>
              <a:cs typeface="+mj-cs"/>
            </a:endParaRPr>
          </a:p>
        </p:txBody>
      </p:sp>
      <p:sp>
        <p:nvSpPr>
          <p:cNvPr id="3" name="Subtitle 2"/>
          <p:cNvSpPr>
            <a:spLocks noGrp="1"/>
          </p:cNvSpPr>
          <p:nvPr>
            <p:ph type="subTitle" sz="quarter" idx="1"/>
          </p:nvPr>
        </p:nvSpPr>
        <p:spPr>
          <a:xfrm>
            <a:off x="393700" y="4419600"/>
            <a:ext cx="8361045" cy="1752600"/>
          </a:xfrm>
        </p:spPr>
        <p:txBody>
          <a:bodyPr vert="horz" wrap="square" lIns="91440" tIns="45720" rIns="91440" bIns="45720" numCol="1" anchor="t" anchorCtr="0" compatLnSpc="1"/>
          <a:p>
            <a:pPr>
              <a:buSzTx/>
            </a:pPr>
            <a:r>
              <a:rPr i="1" dirty="0">
                <a:effectLst>
                  <a:outerShdw blurRad="38100" dist="38100" dir="2700000">
                    <a:srgbClr val="000000"/>
                  </a:outerShdw>
                </a:effectLst>
                <a:latin typeface="+mn-lt"/>
                <a:ea typeface="+mn-ea"/>
                <a:cs typeface="+mn-cs"/>
              </a:rPr>
              <a:t>Hôm nay chúng ta đã thực hành phần nào trong bảng ngân sách cá nhân rồi?</a:t>
            </a:r>
            <a:endParaRPr i="1" dirty="0">
              <a:effectLst>
                <a:outerShdw blurRad="38100" dist="38100" dir="2700000">
                  <a:srgbClr val="000000"/>
                </a:outerShdw>
              </a:effectLst>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Rectangle 3"/>
          <p:cNvSpPr>
            <a:spLocks noGrp="1"/>
          </p:cNvSpPr>
          <p:nvPr>
            <p:ph idx="1"/>
          </p:nvPr>
        </p:nvSpPr>
        <p:spPr>
          <a:xfrm>
            <a:off x="0" y="1295400"/>
            <a:ext cx="9144000" cy="2514600"/>
          </a:xfrm>
        </p:spPr>
        <p:txBody>
          <a:bodyPr vert="horz" wrap="square" lIns="91440" tIns="45720" rIns="91440" bIns="45720" anchor="t" anchorCtr="0"/>
          <a:p>
            <a:pPr algn="ctr" eaLnBrk="1" hangingPunct="1">
              <a:spcBef>
                <a:spcPct val="0"/>
              </a:spcBef>
              <a:buClrTx/>
              <a:buNone/>
            </a:pPr>
            <a:endParaRPr sz="3600" b="1" i="1" dirty="0">
              <a:solidFill>
                <a:srgbClr val="0099FF"/>
              </a:solidFill>
            </a:endParaRPr>
          </a:p>
          <a:p>
            <a:pPr algn="ctr" eaLnBrk="1" hangingPunct="1">
              <a:spcBef>
                <a:spcPct val="0"/>
              </a:spcBef>
              <a:buClrTx/>
              <a:buNone/>
            </a:pPr>
            <a:r>
              <a:rPr sz="3600" b="1" i="1" dirty="0">
                <a:solidFill>
                  <a:srgbClr val="0099FF"/>
                </a:solidFill>
              </a:rPr>
              <a:t>Teen sành điệu: tiêu tiền thông minh!</a:t>
            </a:r>
            <a:endParaRPr sz="3600" b="1" i="1" dirty="0">
              <a:solidFill>
                <a:srgbClr val="0099FF"/>
              </a:solidFill>
            </a:endParaRPr>
          </a:p>
          <a:p>
            <a:pPr eaLnBrk="1" hangingPunct="1">
              <a:buNone/>
            </a:pPr>
            <a:endParaRPr sz="3600" dirty="0"/>
          </a:p>
        </p:txBody>
      </p:sp>
      <p:pic>
        <p:nvPicPr>
          <p:cNvPr id="20483" name="Picture 5"/>
          <p:cNvPicPr>
            <a:picLocks noChangeAspect="1"/>
          </p:cNvPicPr>
          <p:nvPr/>
        </p:nvPicPr>
        <p:blipFill>
          <a:blip r:embed="rId1"/>
          <a:stretch>
            <a:fillRect/>
          </a:stretch>
        </p:blipFill>
        <p:spPr>
          <a:xfrm>
            <a:off x="2514600" y="3276600"/>
            <a:ext cx="3733800" cy="254000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itle 3"/>
          <p:cNvSpPr>
            <a:spLocks noGrp="1"/>
          </p:cNvSpPr>
          <p:nvPr>
            <p:ph type="title"/>
          </p:nvPr>
        </p:nvSpPr>
        <p:spPr/>
        <p:txBody>
          <a:bodyPr vert="horz" wrap="square" lIns="91440" tIns="45720" rIns="91440" bIns="45720" numCol="1" anchor="ctr" anchorCtr="0" compatLnSpc="1"/>
          <a:p>
            <a:pPr>
              <a:buNone/>
            </a:pPr>
            <a:r>
              <a:rPr dirty="0">
                <a:effectLst>
                  <a:outerShdw blurRad="38100" dist="38100" dir="2700000">
                    <a:srgbClr val="000000"/>
                  </a:outerShdw>
                </a:effectLst>
              </a:rPr>
              <a:t>MỤC TIÊU</a:t>
            </a:r>
            <a:endParaRPr dirty="0">
              <a:effectLst>
                <a:outerShdw blurRad="38100" dist="38100" dir="2700000">
                  <a:srgbClr val="000000"/>
                </a:outerShdw>
              </a:effectLst>
            </a:endParaRPr>
          </a:p>
        </p:txBody>
      </p:sp>
      <p:sp>
        <p:nvSpPr>
          <p:cNvPr id="4099" name="Content Placeholder 4"/>
          <p:cNvSpPr>
            <a:spLocks noGrp="1"/>
          </p:cNvSpPr>
          <p:nvPr>
            <p:ph idx="1"/>
          </p:nvPr>
        </p:nvSpPr>
        <p:spPr/>
        <p:txBody>
          <a:bodyPr vert="horz" wrap="square" lIns="91440" tIns="45720" rIns="91440" bIns="45720" anchor="t" anchorCtr="0"/>
          <a:p>
            <a:r>
              <a:rPr dirty="0"/>
              <a:t>Hiểu rõ sự khác nhau giữa nhu cầu và mong muốn.</a:t>
            </a:r>
            <a:endParaRPr dirty="0"/>
          </a:p>
          <a:p>
            <a:r>
              <a:rPr lang="vi-VN" altLang="x-none" dirty="0"/>
              <a:t>Có kỹ năng ra quyết định về các ưu tiên khi chi tiêu</a:t>
            </a:r>
            <a:endParaRPr dirty="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228600" y="2057400"/>
            <a:ext cx="8534400" cy="1885950"/>
          </a:xfrm>
        </p:spPr>
        <p:txBody>
          <a:bodyPr>
            <a:normAutofit/>
          </a:bodyPr>
          <a:lstStyle/>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PHẦN B.</a:t>
            </a:r>
            <a:endPar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HỆ THỐNG KIẾN THỨC</a:t>
            </a:r>
            <a:endPar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ct val="20000"/>
              </a:spcBef>
              <a:spcAft>
                <a:spcPct val="0"/>
              </a:spcAft>
              <a:buClr>
                <a:schemeClr val="tx2"/>
              </a:buClr>
              <a:buSzPct val="70000"/>
              <a:buFont typeface="Wingdings" panose="05000000000000000000" pitchFamily="2" charset="2"/>
              <a:buNone/>
            </a:pPr>
            <a:r>
              <a:rPr kumimoji="0" lang="en-US" sz="30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(HỌC SINH GHI VÀO VỞ)</a:t>
            </a:r>
            <a:endParaRPr kumimoji="0" lang="en-US" sz="3000" b="1" i="0" u="none" strike="noStrike" kern="1200" cap="none" spc="0" normalizeH="0" baseline="0" noProof="1" dirty="0">
              <a:solidFill>
                <a:srgbClr val="FF0000"/>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descr="451"/>
          <p:cNvPicPr>
            <a:picLocks noChangeAspect="1"/>
          </p:cNvPicPr>
          <p:nvPr>
            <p:ph idx="1"/>
          </p:nvPr>
        </p:nvPicPr>
        <p:blipFill>
          <a:blip r:embed="rId1"/>
          <a:stretch>
            <a:fillRect/>
          </a:stretch>
        </p:blipFill>
        <p:spPr>
          <a:xfrm>
            <a:off x="609600" y="1752600"/>
            <a:ext cx="8170545" cy="317500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457450"/>
            <a:ext cx="8229600" cy="1482725"/>
          </a:xfrm>
        </p:spPr>
        <p:txBody>
          <a:bodyPr>
            <a:noAutofit/>
          </a:bodyPr>
          <a:lstStyle/>
          <a:p>
            <a:pPr marL="0" marR="0" indent="0" algn="ctr" defTabSz="914400" rtl="0" eaLnBrk="1" fontAlgn="base" latinLnBrk="0" hangingPunct="1">
              <a:lnSpc>
                <a:spcPct val="100000"/>
              </a:lnSpc>
              <a:spcBef>
                <a:spcPct val="0"/>
              </a:spcBef>
              <a:spcAft>
                <a:spcPct val="0"/>
              </a:spcAft>
              <a:buClrTx/>
              <a:buSzTx/>
              <a:buFontTx/>
              <a:buNone/>
            </a:pPr>
            <a:r>
              <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PHẦN A. </a:t>
            </a:r>
            <a:br>
              <a:rPr lang="en-US" sz="36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rPr>
              <a:t>NỘI DUNG BÀI GIẢNG</a:t>
            </a:r>
            <a:endParaRPr kumimoji="0" lang="en-US" sz="3600" b="1" i="0" u="none" strike="noStrike" kern="1200" cap="none" spc="0" normalizeH="0" baseline="0" noProof="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endParaRPr>
          </a:p>
        </p:txBody>
      </p:sp>
    </p:spTree>
  </p:cSld>
  <p:clrMapOvr>
    <a:masterClrMapping/>
  </p:clrMapOvr>
  <p:transition spd="slow" advTm="1533"/>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129" name="Text Box 65"/>
          <p:cNvSpPr/>
          <p:nvPr>
            <p:ph idx="1"/>
          </p:nvPr>
        </p:nvSpPr>
        <p:spPr>
          <a:xfrm>
            <a:off x="828675" y="914400"/>
            <a:ext cx="7629525" cy="5181600"/>
          </a:xfrm>
        </p:spPr>
        <p:txBody>
          <a:bodyPr vert="horz" wrap="square" lIns="91440" tIns="45720" rIns="91440" bIns="45720" anchor="t" anchorCtr="0"/>
          <a:p>
            <a:pPr marL="0" indent="0" eaLnBrk="1" hangingPunct="1">
              <a:spcBef>
                <a:spcPct val="0"/>
              </a:spcBef>
              <a:buClrTx/>
              <a:buFontTx/>
              <a:buNone/>
            </a:pPr>
            <a:r>
              <a:rPr lang="en-US" b="1" dirty="0">
                <a:solidFill>
                  <a:srgbClr val="FF0000"/>
                </a:solidFill>
                <a:latin typeface="Times New Roman" panose="02020603050405020304" pitchFamily="18" charset="0"/>
              </a:rPr>
              <a:t>I. </a:t>
            </a:r>
            <a:r>
              <a:rPr b="1" dirty="0">
                <a:solidFill>
                  <a:srgbClr val="FF0000"/>
                </a:solidFill>
                <a:latin typeface="Times New Roman" panose="02020603050405020304" pitchFamily="18" charset="0"/>
              </a:rPr>
              <a:t>PHÂN BIỆT NHU CẦU VÀ MONG MUỐN</a:t>
            </a:r>
            <a:endParaRPr b="1" dirty="0">
              <a:solidFill>
                <a:srgbClr val="FF0000"/>
              </a:solidFill>
              <a:latin typeface="Times New Roman" panose="02020603050405020304" pitchFamily="18" charset="0"/>
            </a:endParaRPr>
          </a:p>
          <a:p>
            <a:pPr marL="533400" indent="-533400" eaLnBrk="1" hangingPunct="1">
              <a:spcBef>
                <a:spcPct val="0"/>
              </a:spcBef>
              <a:buClrTx/>
              <a:buFontTx/>
              <a:buAutoNum type="arabicPeriod"/>
            </a:pPr>
            <a:endParaRPr b="1" i="1" dirty="0">
              <a:latin typeface="Times New Roman" panose="02020603050405020304" pitchFamily="18" charset="0"/>
            </a:endParaRPr>
          </a:p>
          <a:p>
            <a:pPr marL="533400" indent="-533400" eaLnBrk="1" hangingPunct="1">
              <a:spcBef>
                <a:spcPct val="0"/>
              </a:spcBef>
              <a:buClrTx/>
              <a:buNone/>
            </a:pPr>
            <a:endParaRPr sz="2800" b="1" i="1" dirty="0">
              <a:latin typeface="Times New Roman" panose="02020603050405020304" pitchFamily="18" charset="0"/>
            </a:endParaRPr>
          </a:p>
          <a:p>
            <a:pPr marL="533400" indent="-533400" eaLnBrk="1" hangingPunct="1">
              <a:spcBef>
                <a:spcPct val="0"/>
              </a:spcBef>
              <a:buClrTx/>
              <a:buNone/>
            </a:pPr>
            <a:endParaRPr b="1" i="1" dirty="0">
              <a:latin typeface="Times New Roman" panose="02020603050405020304" pitchFamily="18" charset="0"/>
            </a:endParaRPr>
          </a:p>
          <a:p>
            <a:pPr marL="533400" indent="-533400" eaLnBrk="1" hangingPunct="1">
              <a:spcBef>
                <a:spcPct val="0"/>
              </a:spcBef>
              <a:buClrTx/>
              <a:buNone/>
            </a:pPr>
            <a:endParaRPr b="1" dirty="0">
              <a:latin typeface="Times New Roman" panose="02020603050405020304" pitchFamily="18" charset="0"/>
            </a:endParaRPr>
          </a:p>
        </p:txBody>
      </p:sp>
      <p:sp>
        <p:nvSpPr>
          <p:cNvPr id="88125" name="Line 61"/>
          <p:cNvSpPr/>
          <p:nvPr/>
        </p:nvSpPr>
        <p:spPr>
          <a:xfrm>
            <a:off x="1387475" y="2359025"/>
            <a:ext cx="6765925" cy="3175"/>
          </a:xfrm>
          <a:prstGeom prst="line">
            <a:avLst/>
          </a:prstGeom>
          <a:ln w="25400" cap="flat" cmpd="sng">
            <a:solidFill>
              <a:srgbClr val="5F5F5F"/>
            </a:solidFill>
            <a:prstDash val="sysDot"/>
            <a:headEnd type="none" w="med" len="med"/>
            <a:tailEnd type="oval" w="med" len="med"/>
          </a:ln>
        </p:spPr>
      </p:sp>
      <p:grpSp>
        <p:nvGrpSpPr>
          <p:cNvPr id="2" name="Group 62"/>
          <p:cNvGrpSpPr/>
          <p:nvPr/>
        </p:nvGrpSpPr>
        <p:grpSpPr>
          <a:xfrm>
            <a:off x="1144588" y="2252663"/>
            <a:ext cx="182562" cy="182562"/>
            <a:chOff x="1239" y="1515"/>
            <a:chExt cx="115" cy="115"/>
          </a:xfrm>
        </p:grpSpPr>
        <p:sp>
          <p:nvSpPr>
            <p:cNvPr id="5129" name="AutoShape 63"/>
            <p:cNvSpPr/>
            <p:nvPr/>
          </p:nvSpPr>
          <p:spPr>
            <a:xfrm rot="2700000">
              <a:off x="1239" y="1515"/>
              <a:ext cx="115" cy="115"/>
            </a:xfrm>
            <a:prstGeom prst="rtTriangle">
              <a:avLst/>
            </a:prstGeom>
            <a:solidFill>
              <a:srgbClr val="808080"/>
            </a:solidFill>
            <a:ln w="9525">
              <a:noFill/>
            </a:ln>
          </p:spPr>
          <p:txBody>
            <a:bodyPr wrap="none" anchor="ctr" anchorCtr="0"/>
            <a:p>
              <a:pPr algn="ctr"/>
              <a:endParaRPr lang="vi-VN" altLang="x-none" dirty="0">
                <a:latin typeface="Arial" panose="020B0604020202020204" pitchFamily="34" charset="0"/>
              </a:endParaRPr>
            </a:p>
          </p:txBody>
        </p:sp>
        <p:sp>
          <p:nvSpPr>
            <p:cNvPr id="5130" name="AutoShape 64"/>
            <p:cNvSpPr/>
            <p:nvPr/>
          </p:nvSpPr>
          <p:spPr>
            <a:xfrm rot="-2700000" flipH="1">
              <a:off x="1239" y="1515"/>
              <a:ext cx="115" cy="115"/>
            </a:xfrm>
            <a:prstGeom prst="rtTriangle">
              <a:avLst/>
            </a:prstGeom>
            <a:solidFill>
              <a:schemeClr val="hlink"/>
            </a:solidFill>
            <a:ln w="9525">
              <a:noFill/>
            </a:ln>
          </p:spPr>
          <p:txBody>
            <a:bodyPr wrap="none" anchor="ctr" anchorCtr="0"/>
            <a:p>
              <a:pPr algn="ctr"/>
              <a:endParaRPr lang="vi-VN" altLang="x-none" dirty="0">
                <a:latin typeface="Arial" panose="020B0604020202020204" pitchFamily="34" charset="0"/>
              </a:endParaRPr>
            </a:p>
          </p:txBody>
        </p:sp>
      </p:grpSp>
      <p:pic>
        <p:nvPicPr>
          <p:cNvPr id="5125" name="Picture 8" descr="09"/>
          <p:cNvPicPr>
            <a:picLocks noChangeAspect="1"/>
          </p:cNvPicPr>
          <p:nvPr/>
        </p:nvPicPr>
        <p:blipFill>
          <a:blip r:embed="rId1"/>
          <a:stretch>
            <a:fillRect/>
          </a:stretch>
        </p:blipFill>
        <p:spPr>
          <a:xfrm>
            <a:off x="1066800" y="4114800"/>
            <a:ext cx="1674813" cy="1905000"/>
          </a:xfrm>
          <a:prstGeom prst="rect">
            <a:avLst/>
          </a:prstGeom>
          <a:noFill/>
          <a:ln w="9525">
            <a:noFill/>
          </a:ln>
        </p:spPr>
      </p:pic>
      <p:sp>
        <p:nvSpPr>
          <p:cNvPr id="5126" name="AutoShape 5"/>
          <p:cNvSpPr/>
          <p:nvPr/>
        </p:nvSpPr>
        <p:spPr>
          <a:xfrm>
            <a:off x="2438400" y="2514600"/>
            <a:ext cx="1828800" cy="1219200"/>
          </a:xfrm>
          <a:prstGeom prst="wedgeEllipseCallout">
            <a:avLst>
              <a:gd name="adj1" fmla="val -59810"/>
              <a:gd name="adj2" fmla="val 98046"/>
            </a:avLst>
          </a:prstGeom>
          <a:noFill/>
          <a:ln w="9525" cap="flat" cmpd="sng">
            <a:solidFill>
              <a:schemeClr val="tx1"/>
            </a:solidFill>
            <a:prstDash val="solid"/>
            <a:miter/>
            <a:headEnd type="none" w="med" len="med"/>
            <a:tailEnd type="none" w="med" len="med"/>
          </a:ln>
        </p:spPr>
        <p:txBody>
          <a:bodyPr/>
          <a:p>
            <a:pPr algn="ctr"/>
            <a:r>
              <a:rPr sz="3200" b="1" dirty="0">
                <a:latin typeface="Arial" panose="020B0604020202020204" pitchFamily="34" charset="0"/>
              </a:rPr>
              <a:t>Nhu cầu?</a:t>
            </a:r>
            <a:r>
              <a:rPr b="1" dirty="0">
                <a:latin typeface="Arial" panose="020B0604020202020204" pitchFamily="34" charset="0"/>
              </a:rPr>
              <a:t> </a:t>
            </a:r>
            <a:endParaRPr b="1" dirty="0">
              <a:latin typeface="Arial" panose="020B0604020202020204" pitchFamily="34" charset="0"/>
            </a:endParaRPr>
          </a:p>
        </p:txBody>
      </p:sp>
      <p:pic>
        <p:nvPicPr>
          <p:cNvPr id="5127" name="Picture 7" descr="j0301252"/>
          <p:cNvPicPr>
            <a:picLocks noChangeAspect="1"/>
          </p:cNvPicPr>
          <p:nvPr/>
        </p:nvPicPr>
        <p:blipFill>
          <a:blip r:embed="rId2"/>
          <a:stretch>
            <a:fillRect/>
          </a:stretch>
        </p:blipFill>
        <p:spPr>
          <a:xfrm>
            <a:off x="5105400" y="4648200"/>
            <a:ext cx="1830388" cy="1565275"/>
          </a:xfrm>
          <a:prstGeom prst="rect">
            <a:avLst/>
          </a:prstGeom>
          <a:noFill/>
          <a:ln w="9525">
            <a:noFill/>
          </a:ln>
        </p:spPr>
      </p:pic>
      <p:sp>
        <p:nvSpPr>
          <p:cNvPr id="5128" name="AutoShape 6"/>
          <p:cNvSpPr/>
          <p:nvPr/>
        </p:nvSpPr>
        <p:spPr>
          <a:xfrm>
            <a:off x="5562600" y="2362200"/>
            <a:ext cx="2514600" cy="1371600"/>
          </a:xfrm>
          <a:prstGeom prst="cloudCallout">
            <a:avLst>
              <a:gd name="adj1" fmla="val -31185"/>
              <a:gd name="adj2" fmla="val 118056"/>
            </a:avLst>
          </a:prstGeom>
          <a:noFill/>
          <a:ln w="9525" cap="flat" cmpd="sng">
            <a:solidFill>
              <a:schemeClr val="tx1"/>
            </a:solidFill>
            <a:prstDash val="solid"/>
            <a:headEnd type="none" w="med" len="med"/>
            <a:tailEnd type="none" w="med" len="med"/>
          </a:ln>
        </p:spPr>
        <p:txBody>
          <a:bodyPr/>
          <a:p>
            <a:pPr algn="ctr"/>
            <a:r>
              <a:rPr sz="3200" b="1" dirty="0">
                <a:solidFill>
                  <a:srgbClr val="FF3300"/>
                </a:solidFill>
                <a:latin typeface="Arial" panose="020B0604020202020204" pitchFamily="34" charset="0"/>
              </a:rPr>
              <a:t>Mong muốn?</a:t>
            </a:r>
            <a:endParaRPr sz="3200" b="1" dirty="0">
              <a:solidFill>
                <a:srgbClr val="FF3300"/>
              </a:solidFill>
              <a:latin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iterate type="lt">
                                    <p:tmPct val="5000"/>
                                  </p:iterate>
                                  <p:childTnLst>
                                    <p:set>
                                      <p:cBhvr>
                                        <p:cTn id="6" dur="1" fill="hold">
                                          <p:stCondLst>
                                            <p:cond delay="0"/>
                                          </p:stCondLst>
                                        </p:cTn>
                                        <p:tgtEl>
                                          <p:spTgt spid="88129"/>
                                        </p:tgtEl>
                                        <p:attrNameLst>
                                          <p:attrName>style.visibility</p:attrName>
                                        </p:attrNameLst>
                                      </p:cBhvr>
                                      <p:to>
                                        <p:strVal val="visible"/>
                                      </p:to>
                                    </p:set>
                                    <p:anim calcmode="lin" valueType="num">
                                      <p:cBhvr>
                                        <p:cTn id="7" dur="1000" fill="hold"/>
                                        <p:tgtEl>
                                          <p:spTgt spid="88129"/>
                                        </p:tgtEl>
                                        <p:attrNameLst>
                                          <p:attrName>ppt_w</p:attrName>
                                        </p:attrNameLst>
                                      </p:cBhvr>
                                      <p:tavLst>
                                        <p:tav tm="0">
                                          <p:val>
                                            <p:fltVal val="0.000000"/>
                                          </p:val>
                                        </p:tav>
                                        <p:tav tm="100000">
                                          <p:val>
                                            <p:strVal val="#ppt_w"/>
                                          </p:val>
                                        </p:tav>
                                      </p:tavLst>
                                    </p:anim>
                                    <p:anim calcmode="lin" valueType="num">
                                      <p:cBhvr>
                                        <p:cTn id="8" dur="1000" fill="hold"/>
                                        <p:tgtEl>
                                          <p:spTgt spid="88129"/>
                                        </p:tgtEl>
                                        <p:attrNameLst>
                                          <p:attrName>ppt_h</p:attrName>
                                        </p:attrNameLst>
                                      </p:cBhvr>
                                      <p:tavLst>
                                        <p:tav tm="0">
                                          <p:val>
                                            <p:fltVal val="0.000000"/>
                                          </p:val>
                                        </p:tav>
                                        <p:tav tm="100000">
                                          <p:val>
                                            <p:strVal val="#ppt_h"/>
                                          </p:val>
                                        </p:tav>
                                      </p:tavLst>
                                    </p:anim>
                                    <p:anim calcmode="lin" valueType="num">
                                      <p:cBhvr>
                                        <p:cTn id="9" dur="1000" fill="hold"/>
                                        <p:tgtEl>
                                          <p:spTgt spid="88129"/>
                                        </p:tgtEl>
                                        <p:attrNameLst>
                                          <p:attrName>style.rotation</p:attrName>
                                        </p:attrNameLst>
                                      </p:cBhvr>
                                      <p:tavLst>
                                        <p:tav tm="0">
                                          <p:val>
                                            <p:fltVal val="90.000000"/>
                                          </p:val>
                                        </p:tav>
                                        <p:tav tm="100000">
                                          <p:val>
                                            <p:fltVal val="0.000000"/>
                                          </p:val>
                                        </p:tav>
                                      </p:tavLst>
                                    </p:anim>
                                    <p:animEffect transition="in" filter="fade">
                                      <p:cBhvr>
                                        <p:cTn id="10" dur="1000"/>
                                        <p:tgtEl>
                                          <p:spTgt spid="88129"/>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88125"/>
                                        </p:tgtEl>
                                        <p:attrNameLst>
                                          <p:attrName>style.visibility</p:attrName>
                                        </p:attrNameLst>
                                      </p:cBhvr>
                                      <p:to>
                                        <p:strVal val="visible"/>
                                      </p:to>
                                    </p:set>
                                    <p:anim calcmode="lin" valueType="num">
                                      <p:cBhvr>
                                        <p:cTn id="15" dur="1000" fill="hold"/>
                                        <p:tgtEl>
                                          <p:spTgt spid="88125"/>
                                        </p:tgtEl>
                                        <p:attrNameLst>
                                          <p:attrName>ppt_w</p:attrName>
                                        </p:attrNameLst>
                                      </p:cBhvr>
                                      <p:tavLst>
                                        <p:tav tm="0">
                                          <p:val>
                                            <p:fltVal val="0.000000"/>
                                          </p:val>
                                        </p:tav>
                                        <p:tav tm="100000">
                                          <p:val>
                                            <p:strVal val="#ppt_w"/>
                                          </p:val>
                                        </p:tav>
                                      </p:tavLst>
                                    </p:anim>
                                    <p:anim calcmode="lin" valueType="num">
                                      <p:cBhvr>
                                        <p:cTn id="16" dur="1000" fill="hold"/>
                                        <p:tgtEl>
                                          <p:spTgt spid="88125"/>
                                        </p:tgtEl>
                                        <p:attrNameLst>
                                          <p:attrName>ppt_h</p:attrName>
                                        </p:attrNameLst>
                                      </p:cBhvr>
                                      <p:tavLst>
                                        <p:tav tm="0">
                                          <p:val>
                                            <p:fltVal val="0.000000"/>
                                          </p:val>
                                        </p:tav>
                                        <p:tav tm="100000">
                                          <p:val>
                                            <p:strVal val="#ppt_h"/>
                                          </p:val>
                                        </p:tav>
                                      </p:tavLst>
                                    </p:anim>
                                    <p:anim calcmode="lin" valueType="num">
                                      <p:cBhvr>
                                        <p:cTn id="17" dur="1000" fill="hold"/>
                                        <p:tgtEl>
                                          <p:spTgt spid="88125"/>
                                        </p:tgtEl>
                                        <p:attrNameLst>
                                          <p:attrName>style.rotation</p:attrName>
                                        </p:attrNameLst>
                                      </p:cBhvr>
                                      <p:tavLst>
                                        <p:tav tm="0">
                                          <p:val>
                                            <p:fltVal val="90.000000"/>
                                          </p:val>
                                        </p:tav>
                                        <p:tav tm="100000">
                                          <p:val>
                                            <p:fltVal val="0.000000"/>
                                          </p:val>
                                        </p:tav>
                                      </p:tavLst>
                                    </p:anim>
                                    <p:animEffect transition="in" filter="fade">
                                      <p:cBhvr>
                                        <p:cTn id="18" dur="1000"/>
                                        <p:tgtEl>
                                          <p:spTgt spid="88125"/>
                                        </p:tgtEl>
                                      </p:cBhvr>
                                    </p:animEffect>
                                  </p:childTnLst>
                                </p:cTn>
                              </p:par>
                              <p:par>
                                <p:cTn id="19" presetID="31" presetClass="entr" presetSubtype="0" fill="hold" nodeType="withEffect">
                                  <p:stCondLst>
                                    <p:cond delay="0"/>
                                  </p:stCondLst>
                                  <p:iterate type="lt">
                                    <p:tmPct val="5000"/>
                                  </p:iterate>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ppt_w</p:attrName>
                                        </p:attrNameLst>
                                      </p:cBhvr>
                                      <p:tavLst>
                                        <p:tav tm="0">
                                          <p:val>
                                            <p:fltVal val="0.000000"/>
                                          </p:val>
                                        </p:tav>
                                        <p:tav tm="100000">
                                          <p:val>
                                            <p:strVal val="#ppt_w"/>
                                          </p:val>
                                        </p:tav>
                                      </p:tavLst>
                                    </p:anim>
                                    <p:anim calcmode="lin" valueType="num">
                                      <p:cBhvr>
                                        <p:cTn id="22" dur="1000" fill="hold"/>
                                        <p:tgtEl>
                                          <p:spTgt spid="2"/>
                                        </p:tgtEl>
                                        <p:attrNameLst>
                                          <p:attrName>ppt_h</p:attrName>
                                        </p:attrNameLst>
                                      </p:cBhvr>
                                      <p:tavLst>
                                        <p:tav tm="0">
                                          <p:val>
                                            <p:fltVal val="0.000000"/>
                                          </p:val>
                                        </p:tav>
                                        <p:tav tm="100000">
                                          <p:val>
                                            <p:strVal val="#ppt_h"/>
                                          </p:val>
                                        </p:tav>
                                      </p:tavLst>
                                    </p:anim>
                                    <p:anim calcmode="lin" valueType="num">
                                      <p:cBhvr>
                                        <p:cTn id="23" dur="1000" fill="hold"/>
                                        <p:tgtEl>
                                          <p:spTgt spid="2"/>
                                        </p:tgtEl>
                                        <p:attrNameLst>
                                          <p:attrName>style.rotation</p:attrName>
                                        </p:attrNameLst>
                                      </p:cBhvr>
                                      <p:tavLst>
                                        <p:tav tm="0">
                                          <p:val>
                                            <p:fltVal val="90.000000"/>
                                          </p:val>
                                        </p:tav>
                                        <p:tav tm="100000">
                                          <p:val>
                                            <p:fltVal val="0.000000"/>
                                          </p:val>
                                        </p:tav>
                                      </p:tavLst>
                                    </p:anim>
                                    <p:animEffect transition="in" filter="fade">
                                      <p:cBhvr>
                                        <p:cTn id="2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2" name="Rectangle 2"/>
          <p:cNvSpPr>
            <a:spLocks noGrp="1" noChangeArrowheads="1"/>
          </p:cNvSpPr>
          <p:nvPr>
            <p:ph type="title" idx="4294967295"/>
          </p:nvPr>
        </p:nvSpPr>
        <p:spPr>
          <a:xfrm>
            <a:off x="803275" y="307975"/>
            <a:ext cx="7883525" cy="561975"/>
          </a:xfrm>
        </p:spPr>
        <p:txBody>
          <a:bodyPr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sz="4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CÙNG KHÁM PHÁ </a:t>
            </a:r>
            <a:endParaRPr kumimoji="0" lang="en-US" sz="4400" b="1" i="0" u="none" strike="noStrike" kern="0" cap="none" spc="0" normalizeH="0" baseline="0" noProof="0" dirty="0" smtClean="0">
              <a:ln>
                <a:noFill/>
              </a:ln>
              <a:solidFill>
                <a:schemeClr val="tx2"/>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68833" name="Text Box 225"/>
          <p:cNvSpPr txBox="1"/>
          <p:nvPr/>
        </p:nvSpPr>
        <p:spPr>
          <a:xfrm>
            <a:off x="152400" y="1255713"/>
            <a:ext cx="8991600" cy="4154170"/>
          </a:xfrm>
          <a:prstGeom prst="rect">
            <a:avLst/>
          </a:prstGeom>
          <a:noFill/>
          <a:ln w="9525">
            <a:noFill/>
          </a:ln>
        </p:spPr>
        <p:txBody>
          <a:bodyPr>
            <a:spAutoFit/>
          </a:bodyPr>
          <a:p>
            <a:pPr algn="just">
              <a:lnSpc>
                <a:spcPct val="125000"/>
              </a:lnSpc>
              <a:spcBef>
                <a:spcPct val="50000"/>
              </a:spcBef>
            </a:pPr>
            <a:r>
              <a:rPr sz="2400" b="1" dirty="0">
                <a:latin typeface="Arial" panose="020B0604020202020204" pitchFamily="34" charset="0"/>
              </a:rPr>
              <a:t>LUẬT CHƠI:</a:t>
            </a:r>
            <a:endParaRPr sz="2400" b="1" dirty="0">
              <a:latin typeface="Arial" panose="020B0604020202020204" pitchFamily="34" charset="0"/>
            </a:endParaRPr>
          </a:p>
          <a:p>
            <a:pPr algn="just">
              <a:lnSpc>
                <a:spcPct val="125000"/>
              </a:lnSpc>
              <a:spcBef>
                <a:spcPct val="50000"/>
              </a:spcBef>
            </a:pPr>
            <a:r>
              <a:rPr sz="2400" b="1" dirty="0">
                <a:latin typeface="Arial" panose="020B0604020202020204" pitchFamily="34" charset="0"/>
              </a:rPr>
              <a:t>Hãy tưởng tượng, mỗi tháng ba mẹ cho các em 1 triệu đồng</a:t>
            </a:r>
            <a:r>
              <a:rPr b="1" dirty="0">
                <a:latin typeface="Arial" panose="020B0604020202020204" pitchFamily="34" charset="0"/>
              </a:rPr>
              <a:t> </a:t>
            </a:r>
            <a:r>
              <a:rPr sz="2400" b="1" dirty="0">
                <a:latin typeface="Arial" panose="020B0604020202020204" pitchFamily="34" charset="0"/>
              </a:rPr>
              <a:t>để đóng học phí và học thêm ( ít nhất </a:t>
            </a:r>
            <a:r>
              <a:rPr lang="en-US" sz="2400" b="1" dirty="0">
                <a:latin typeface="Arial" panose="020B0604020202020204" pitchFamily="34" charset="0"/>
              </a:rPr>
              <a:t>1</a:t>
            </a:r>
            <a:r>
              <a:rPr sz="2400" b="1" dirty="0">
                <a:latin typeface="Arial" panose="020B0604020202020204" pitchFamily="34" charset="0"/>
              </a:rPr>
              <a:t> môn ) và chi tiêu các khoản khác. Em sẽ sử dụng số tiền đó như thế nào? </a:t>
            </a:r>
            <a:endParaRPr sz="2400" b="1" dirty="0">
              <a:latin typeface="Arial" panose="020B0604020202020204" pitchFamily="34" charset="0"/>
            </a:endParaRPr>
          </a:p>
          <a:p>
            <a:pPr algn="just">
              <a:lnSpc>
                <a:spcPct val="125000"/>
              </a:lnSpc>
              <a:spcBef>
                <a:spcPct val="50000"/>
              </a:spcBef>
            </a:pPr>
            <a:r>
              <a:rPr sz="2400" b="1" u="sng" dirty="0">
                <a:latin typeface="Arial" panose="020B0604020202020204" pitchFamily="34" charset="0"/>
              </a:rPr>
              <a:t>Hãy lựa chọn những khoản chi phí mà em muốn chi, viết số tiền, số lần chi và viết tổng tiền trên các tấm thẻ rồi đính vào bảng</a:t>
            </a:r>
            <a:r>
              <a:rPr sz="2400" b="1" dirty="0">
                <a:latin typeface="Arial" panose="020B0604020202020204" pitchFamily="34" charset="0"/>
              </a:rPr>
              <a:t>. </a:t>
            </a:r>
            <a:r>
              <a:rPr sz="2400" b="1" dirty="0">
                <a:solidFill>
                  <a:srgbClr val="FF3300"/>
                </a:solidFill>
                <a:latin typeface="Arial" panose="020B0604020202020204" pitchFamily="34" charset="0"/>
              </a:rPr>
              <a:t>Nhóm nào nhanh nhất, có tổng số tiền dưới hoặc bằng 1 triệu đồng</a:t>
            </a:r>
            <a:r>
              <a:rPr sz="2400" dirty="0">
                <a:solidFill>
                  <a:srgbClr val="FF3300"/>
                </a:solidFill>
                <a:latin typeface="Arial" panose="020B0604020202020204" pitchFamily="34" charset="0"/>
              </a:rPr>
              <a:t> </a:t>
            </a:r>
            <a:r>
              <a:rPr sz="2400" b="1" dirty="0">
                <a:solidFill>
                  <a:srgbClr val="FF3300"/>
                </a:solidFill>
                <a:latin typeface="Arial" panose="020B0604020202020204" pitchFamily="34" charset="0"/>
              </a:rPr>
              <a:t>sẽ là nhóm chiến thắng</a:t>
            </a:r>
            <a:r>
              <a:rPr sz="2400" b="1" dirty="0">
                <a:latin typeface="Arial" panose="020B0604020202020204" pitchFamily="34" charset="0"/>
              </a:rPr>
              <a:t>.</a:t>
            </a:r>
            <a:endParaRPr sz="2400" b="1" dirty="0">
              <a:latin typeface="Arial" panose="020B0604020202020204" pitchFamily="34" charset="0"/>
            </a:endParaRPr>
          </a:p>
        </p:txBody>
      </p:sp>
      <p:pic>
        <p:nvPicPr>
          <p:cNvPr id="6148" name="Picture 16" descr="day con 241009"/>
          <p:cNvPicPr>
            <a:picLocks noChangeAspect="1"/>
          </p:cNvPicPr>
          <p:nvPr/>
        </p:nvPicPr>
        <p:blipFill>
          <a:blip r:embed="rId1"/>
          <a:stretch>
            <a:fillRect/>
          </a:stretch>
        </p:blipFill>
        <p:spPr>
          <a:xfrm>
            <a:off x="6759575" y="152400"/>
            <a:ext cx="2178050" cy="152400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0.34166 -0.00996 L 0.05833 -0.01435 " pathEditMode="relative" rAng="0" ptsTypes="AA">
                                      <p:cBhvr>
                                        <p:cTn id="6" dur="2000" fill="hold"/>
                                        <p:tgtEl>
                                          <p:spTgt spid="68833"/>
                                        </p:tgtEl>
                                        <p:attrNameLst>
                                          <p:attrName>ppt_x</p:attrName>
                                          <p:attrName>ppt_y</p:attrName>
                                        </p:attrNameLst>
                                      </p:cBhvr>
                                      <p:rCtr x="-14200" y="-2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8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7170" name="Table 7169"/>
          <p:cNvGraphicFramePr/>
          <p:nvPr/>
        </p:nvGraphicFramePr>
        <p:xfrm>
          <a:off x="838200" y="838200"/>
          <a:ext cx="7924800" cy="4906963"/>
        </p:xfrm>
        <a:graphic>
          <a:graphicData uri="http://schemas.openxmlformats.org/drawingml/2006/table">
            <a:tbl>
              <a:tblPr/>
              <a:tblGrid>
                <a:gridCol w="2384425"/>
                <a:gridCol w="1577975"/>
                <a:gridCol w="1981200"/>
                <a:gridCol w="1981200"/>
              </a:tblGrid>
              <a:tr h="396875">
                <a:tc gridSpan="4">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sz="2000" b="1" dirty="0">
                          <a:latin typeface="Arial" panose="020B0604020202020204" pitchFamily="34" charset="0"/>
                        </a:rPr>
                        <a:t>BẢNG DỰ TRÙ CHI PHÍ CÁ NHÂN TRONG MỘT THÁNG</a:t>
                      </a:r>
                      <a:endParaRPr lang="vi-VN" altLang="x-none" sz="2000" b="1"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tcPr>
                </a:tc>
              </a:tr>
              <a:tr h="365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Các khoản</a:t>
                      </a:r>
                      <a:r>
                        <a:rPr lang="vi-VN" altLang="x-none" b="1" dirty="0">
                          <a:latin typeface="Arial" panose="020B0604020202020204" pitchFamily="34" charset="0"/>
                        </a:rPr>
                        <a:t> </a:t>
                      </a:r>
                      <a:r>
                        <a:rPr b="1" dirty="0">
                          <a:latin typeface="Arial" panose="020B0604020202020204" pitchFamily="34" charset="0"/>
                        </a:rPr>
                        <a:t>chi tiêu </a:t>
                      </a:r>
                      <a:endParaRPr lang="vi-VN" altLang="x-none" b="1"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Gía cả</a:t>
                      </a:r>
                      <a:endParaRPr lang="vi-VN" altLang="x-none" b="1"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Số lần/ số ngày</a:t>
                      </a:r>
                      <a:endParaRPr lang="vi-VN" altLang="x-none" b="1"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b="1" dirty="0">
                          <a:latin typeface="Arial" panose="020B0604020202020204" pitchFamily="34" charset="0"/>
                        </a:rPr>
                        <a:t>Tổng cộng</a:t>
                      </a:r>
                      <a:endParaRPr lang="vi-VN" altLang="x-none" b="1"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9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eaLnBrk="1" hangingPunct="1">
                        <a:spcBef>
                          <a:spcPct val="20000"/>
                        </a:spcBef>
                        <a:buClr>
                          <a:schemeClr val="tx2"/>
                        </a:buClr>
                        <a:buNone/>
                      </a:pPr>
                      <a:endParaRPr lang="vi-VN" altLang="x-none" sz="2800" dirty="0">
                        <a:latin typeface="Arial" panose="020B0604020202020204" pitchFamily="34" charset="0"/>
                      </a:endParaRPr>
                    </a:p>
                  </a:txBody>
                  <a:tcPr marT="45717" marB="45717">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noFill/>
                  </a:tcPr>
                </a:tc>
              </a:tr>
              <a:tr h="517525">
                <a:tc gridSpan="4">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panose="020B0604020202020204" pitchFamily="34" charset="0"/>
                          <a:ea typeface="+mn-ea"/>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stStyle>
                    <a:p>
                      <a:pPr lvl="0" algn="ctr" eaLnBrk="1" hangingPunct="1">
                        <a:spcBef>
                          <a:spcPct val="20000"/>
                        </a:spcBef>
                        <a:buClr>
                          <a:schemeClr val="tx2"/>
                        </a:buClr>
                        <a:buNone/>
                      </a:pPr>
                      <a:r>
                        <a:rPr sz="2800" b="1" dirty="0">
                          <a:latin typeface="Arial" panose="020B0604020202020204" pitchFamily="34" charset="0"/>
                        </a:rPr>
                        <a:t>TỔNG CHI PHÍ</a:t>
                      </a:r>
                      <a:r>
                        <a:rPr lang="vi-VN" altLang="x-none" sz="2800" dirty="0">
                          <a:latin typeface="Arial" panose="020B0604020202020204" pitchFamily="34" charset="0"/>
                        </a:rPr>
                        <a:t> </a:t>
                      </a:r>
                      <a:endParaRPr lang="vi-VN" altLang="x-none" sz="2800" dirty="0">
                        <a:latin typeface="Arial" panose="020B0604020202020204" pitchFamily="34" charset="0"/>
                      </a:endParaRPr>
                    </a:p>
                  </a:txBody>
                  <a:tcPr marT="45717" marB="45717">
                    <a:lnL w="28575"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noFill/>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c hMerge="1">
                  <a:tcPr>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Rectangle 3"/>
          <p:cNvSpPr>
            <a:spLocks noGrp="1"/>
          </p:cNvSpPr>
          <p:nvPr>
            <p:ph idx="1"/>
          </p:nvPr>
        </p:nvSpPr>
        <p:spPr>
          <a:xfrm>
            <a:off x="457200" y="762000"/>
            <a:ext cx="8229600" cy="5334000"/>
          </a:xfrm>
        </p:spPr>
        <p:txBody>
          <a:bodyPr vert="horz" wrap="square" lIns="91440" tIns="45720" rIns="91440" bIns="45720" anchor="t" anchorCtr="0"/>
          <a:p>
            <a:pPr eaLnBrk="1" hangingPunct="1"/>
            <a:endParaRPr dirty="0">
              <a:solidFill>
                <a:srgbClr val="0099FF"/>
              </a:solidFill>
            </a:endParaRPr>
          </a:p>
          <a:p>
            <a:pPr eaLnBrk="1" hangingPunct="1"/>
            <a:r>
              <a:rPr sz="4000" dirty="0">
                <a:solidFill>
                  <a:srgbClr val="0099FF"/>
                </a:solidFill>
              </a:rPr>
              <a:t>Theo các em, nhu cầu là gì? Mong muốn là gì?</a:t>
            </a:r>
            <a:endParaRPr sz="4000" dirty="0">
              <a:solidFill>
                <a:srgbClr val="0099FF"/>
              </a:solidFill>
            </a:endParaRPr>
          </a:p>
        </p:txBody>
      </p:sp>
      <p:pic>
        <p:nvPicPr>
          <p:cNvPr id="8195" name="Picture 4"/>
          <p:cNvPicPr>
            <a:picLocks noChangeAspect="1"/>
          </p:cNvPicPr>
          <p:nvPr/>
        </p:nvPicPr>
        <p:blipFill>
          <a:blip r:embed="rId1"/>
          <a:stretch>
            <a:fillRect/>
          </a:stretch>
        </p:blipFill>
        <p:spPr>
          <a:xfrm>
            <a:off x="1981200" y="3505200"/>
            <a:ext cx="2809875" cy="1628775"/>
          </a:xfrm>
          <a:prstGeom prst="rect">
            <a:avLst/>
          </a:prstGeom>
          <a:noFill/>
          <a:ln w="9525">
            <a:noFill/>
          </a:ln>
        </p:spPr>
      </p:pic>
      <p:pic>
        <p:nvPicPr>
          <p:cNvPr id="8196" name="Picture 5"/>
          <p:cNvPicPr>
            <a:picLocks noChangeAspect="1"/>
          </p:cNvPicPr>
          <p:nvPr/>
        </p:nvPicPr>
        <p:blipFill>
          <a:blip r:embed="rId2"/>
          <a:stretch>
            <a:fillRect/>
          </a:stretch>
        </p:blipFill>
        <p:spPr>
          <a:xfrm>
            <a:off x="5638800" y="3048000"/>
            <a:ext cx="2171700" cy="210502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6" name="Rectangle 2"/>
          <p:cNvSpPr>
            <a:spLocks noGrp="1" noChangeArrowheads="1"/>
          </p:cNvSpPr>
          <p:nvPr>
            <p:ph type="title" idx="4294967295"/>
          </p:nvPr>
        </p:nvSpPr>
        <p:spPr>
          <a:xfrm>
            <a:off x="547688" y="228600"/>
            <a:ext cx="7300913" cy="685800"/>
          </a:xfrm>
        </p:spPr>
        <p:txBody>
          <a:bodyPr wrap="square" lIns="91440" tIns="45720" rIns="91440" bIns="45720" numCol="1" anchor="ctr" anchorCtr="0" compatLnSpc="1"/>
          <a:p>
            <a:pPr eaLnBrk="1" hangingPunct="1"/>
            <a:r>
              <a:rPr sz="4000" b="1" dirty="0">
                <a:effectLst>
                  <a:outerShdw blurRad="38100" dist="38100" dir="2700000">
                    <a:srgbClr val="000000"/>
                  </a:outerShdw>
                </a:effectLst>
                <a:latin typeface="Times New Roman" panose="02020603050405020304" pitchFamily="18" charset="0"/>
                <a:cs typeface="Times New Roman" panose="02020603050405020304" pitchFamily="18" charset="0"/>
              </a:rPr>
              <a:t>Nhu cầu l</a:t>
            </a:r>
            <a:r>
              <a:rPr sz="4000" b="1" dirty="0">
                <a:effectLst>
                  <a:outerShdw blurRad="38100" dist="38100" dir="2700000">
                    <a:srgbClr val="000000"/>
                  </a:outerShdw>
                </a:effectLst>
                <a:latin typeface="Times New Roman" panose="02020603050405020304" pitchFamily="18" charset="0"/>
                <a:ea typeface="Times New Roman" panose="02020603050405020304" pitchFamily="18" charset="0"/>
              </a:rPr>
              <a:t>à…</a:t>
            </a:r>
            <a:br>
              <a:rPr sz="4000" b="1" dirty="0">
                <a:effectLst>
                  <a:outerShdw blurRad="38100" dist="38100" dir="2700000">
                    <a:srgbClr val="000000"/>
                  </a:outerShdw>
                </a:effectLst>
                <a:latin typeface="Times New Roman" panose="02020603050405020304" pitchFamily="18" charset="0"/>
                <a:cs typeface="Times New Roman" panose="02020603050405020304" pitchFamily="18" charset="0"/>
              </a:rPr>
            </a:br>
            <a:r>
              <a:rPr sz="4000" b="1" dirty="0">
                <a:effectLst>
                  <a:outerShdw blurRad="38100" dist="38100" dir="2700000">
                    <a:srgbClr val="000000"/>
                  </a:outerShdw>
                </a:effectLst>
                <a:latin typeface="Times New Roman" panose="02020603050405020304" pitchFamily="18" charset="0"/>
                <a:cs typeface="Times New Roman" panose="02020603050405020304" pitchFamily="18" charset="0"/>
              </a:rPr>
              <a:t>mong muốn l</a:t>
            </a:r>
            <a:r>
              <a:rPr sz="4000" b="1" dirty="0">
                <a:effectLst>
                  <a:outerShdw blurRad="38100" dist="38100" dir="2700000">
                    <a:srgbClr val="000000"/>
                  </a:outerShdw>
                </a:effectLst>
                <a:latin typeface="Times New Roman" panose="02020603050405020304" pitchFamily="18" charset="0"/>
                <a:ea typeface="Times New Roman" panose="02020603050405020304" pitchFamily="18" charset="0"/>
              </a:rPr>
              <a:t>à</a:t>
            </a:r>
            <a:r>
              <a:rPr sz="4000" b="1" dirty="0">
                <a:effectLst>
                  <a:outerShdw blurRad="38100" dist="38100" dir="2700000">
                    <a:srgbClr val="000000"/>
                  </a:outerShdw>
                </a:effectLst>
                <a:latin typeface="VNI-Times" pitchFamily="2" charset="0"/>
              </a:rPr>
              <a:t>…</a:t>
            </a:r>
            <a:endParaRPr sz="4000" b="1" dirty="0">
              <a:effectLst>
                <a:outerShdw blurRad="38100" dist="38100" dir="2700000">
                  <a:srgbClr val="000000"/>
                </a:outerShdw>
              </a:effectLst>
              <a:latin typeface="VNI-Times" pitchFamily="2" charset="0"/>
            </a:endParaRPr>
          </a:p>
        </p:txBody>
      </p:sp>
      <p:sp>
        <p:nvSpPr>
          <p:cNvPr id="133123" name="Rectangle 3"/>
          <p:cNvSpPr>
            <a:spLocks noGrp="1" noChangeArrowheads="1"/>
          </p:cNvSpPr>
          <p:nvPr>
            <p:ph type="body" idx="1"/>
          </p:nvPr>
        </p:nvSpPr>
        <p:spPr>
          <a:xfrm>
            <a:off x="457200" y="1447800"/>
            <a:ext cx="8229600" cy="4640263"/>
          </a:xfrm>
        </p:spPr>
        <p:txBody>
          <a:bodyPr vert="horz" wrap="square" lIns="91440" tIns="45720" rIns="91440" bIns="45720" numCol="1" anchor="t" anchorCtr="0" compatLnSpc="1"/>
          <a:p>
            <a:pPr marL="990600" lvl="1" indent="-533400" eaLnBrk="1" hangingPunct="1">
              <a:buClr>
                <a:schemeClr val="hlink"/>
              </a:buClr>
              <a:buFont typeface="Wingdings" panose="05000000000000000000" pitchFamily="2" charset="2"/>
              <a:buChar char="v"/>
            </a:pPr>
            <a:r>
              <a:rPr b="1" i="1" dirty="0"/>
              <a:t>Nhu cầu</a:t>
            </a:r>
            <a:r>
              <a:rPr b="1" dirty="0"/>
              <a:t> </a:t>
            </a:r>
            <a:r>
              <a:rPr b="1" i="1" dirty="0"/>
              <a:t>là những gì </a:t>
            </a:r>
            <a:r>
              <a:rPr b="1" i="1" u="sng" dirty="0">
                <a:solidFill>
                  <a:srgbClr val="FF0000"/>
                </a:solidFill>
              </a:rPr>
              <a:t>cơ bản cần thiết</a:t>
            </a:r>
            <a:r>
              <a:rPr b="1" i="1" dirty="0"/>
              <a:t> </a:t>
            </a:r>
            <a:r>
              <a:rPr b="1" i="1" u="sng" dirty="0">
                <a:solidFill>
                  <a:srgbClr val="FF0000"/>
                </a:solidFill>
              </a:rPr>
              <a:t>nhất để chúng ta có thể tồn tại</a:t>
            </a:r>
            <a:r>
              <a:rPr b="1" dirty="0"/>
              <a:t>. </a:t>
            </a:r>
            <a:endParaRPr b="1" dirty="0"/>
          </a:p>
          <a:p>
            <a:pPr marL="990600" lvl="1" indent="-533400" eaLnBrk="1" hangingPunct="1">
              <a:buClr>
                <a:schemeClr val="hlink"/>
              </a:buClr>
              <a:buNone/>
            </a:pPr>
            <a:endParaRPr sz="2000" b="1" dirty="0"/>
          </a:p>
          <a:p>
            <a:pPr marL="990600" lvl="1" indent="-533400" eaLnBrk="1" hangingPunct="1">
              <a:buClr>
                <a:schemeClr val="hlink"/>
              </a:buClr>
              <a:buFont typeface="Wingdings" panose="05000000000000000000" pitchFamily="2" charset="2"/>
              <a:buChar char="v"/>
            </a:pPr>
            <a:r>
              <a:rPr b="1" i="1" dirty="0"/>
              <a:t>Mong muốn là những gì </a:t>
            </a:r>
            <a:r>
              <a:rPr b="1" i="1" u="sng" dirty="0">
                <a:solidFill>
                  <a:srgbClr val="FF0000"/>
                </a:solidFill>
              </a:rPr>
              <a:t>làm cho cuộc sống của chúng ta thêm vui và thú vị hơn</a:t>
            </a:r>
            <a:r>
              <a:rPr b="1" u="sng" dirty="0">
                <a:solidFill>
                  <a:srgbClr val="FF0000"/>
                </a:solidFill>
              </a:rPr>
              <a:t>.</a:t>
            </a:r>
            <a:r>
              <a:rPr dirty="0"/>
              <a:t> </a:t>
            </a:r>
            <a:endParaRPr dirty="0"/>
          </a:p>
          <a:p>
            <a:pPr marL="990600" lvl="1" indent="-533400" eaLnBrk="1" hangingPunct="1">
              <a:buClr>
                <a:schemeClr val="hlink"/>
              </a:buClr>
              <a:buNone/>
            </a:pPr>
            <a:endParaRPr sz="1600" dirty="0"/>
          </a:p>
          <a:p>
            <a:pPr marL="990600" lvl="1" indent="-533400" eaLnBrk="1" hangingPunct="1">
              <a:buClr>
                <a:schemeClr val="hlink"/>
              </a:buClr>
              <a:buFont typeface="Wingdings" panose="05000000000000000000" pitchFamily="2" charset="2"/>
              <a:buChar char="v"/>
            </a:pPr>
            <a:r>
              <a:rPr b="1" i="1" dirty="0"/>
              <a:t>Nhu cầu và mong muốn của mỗi người có thể giống nhau hay khác nhau.</a:t>
            </a:r>
            <a:endParaRPr b="1" i="1" dirty="0"/>
          </a:p>
          <a:p>
            <a:pPr marL="990600" lvl="1" indent="-533400" eaLnBrk="1" hangingPunct="1">
              <a:buClr>
                <a:schemeClr val="hlink"/>
              </a:buClr>
              <a:buFont typeface="Wingdings" panose="05000000000000000000" pitchFamily="2" charset="2"/>
              <a:buChar char="v"/>
            </a:pPr>
            <a:endParaRPr b="1" i="1" dirty="0">
              <a:solidFill>
                <a:srgbClr val="FF0000"/>
              </a:solidFill>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33123">
                                            <p:txEl>
                                              <p:charRg st="0" end="71"/>
                                            </p:txEl>
                                          </p:spTgt>
                                        </p:tgtEl>
                                        <p:attrNameLst>
                                          <p:attrName>style.visibility</p:attrName>
                                        </p:attrNameLst>
                                      </p:cBhvr>
                                      <p:to>
                                        <p:strVal val="visible"/>
                                      </p:to>
                                    </p:set>
                                    <p:animEffect transition="in" filter="fade">
                                      <p:cBhvr>
                                        <p:cTn id="7" dur="800" decel="100000"/>
                                        <p:tgtEl>
                                          <p:spTgt spid="133123">
                                            <p:txEl>
                                              <p:charRg st="0" end="71"/>
                                            </p:txEl>
                                          </p:spTgt>
                                        </p:tgtEl>
                                      </p:cBhvr>
                                    </p:animEffect>
                                    <p:anim calcmode="lin" valueType="num">
                                      <p:cBhvr>
                                        <p:cTn id="8" dur="800" decel="100000" fill="hold"/>
                                        <p:tgtEl>
                                          <p:spTgt spid="133123">
                                            <p:txEl>
                                              <p:charRg st="0" end="71"/>
                                            </p:txEl>
                                          </p:spTgt>
                                        </p:tgtEl>
                                        <p:attrNameLst>
                                          <p:attrName>style.rotation</p:attrName>
                                        </p:attrNameLst>
                                      </p:cBhvr>
                                      <p:tavLst>
                                        <p:tav tm="0">
                                          <p:val>
                                            <p:fltVal val="-90.000000"/>
                                          </p:val>
                                        </p:tav>
                                        <p:tav tm="100000">
                                          <p:val>
                                            <p:fltVal val="0.000000"/>
                                          </p:val>
                                        </p:tav>
                                      </p:tavLst>
                                    </p:anim>
                                    <p:anim calcmode="lin" valueType="num">
                                      <p:cBhvr>
                                        <p:cTn id="9" dur="800" decel="100000" fill="hold"/>
                                        <p:tgtEl>
                                          <p:spTgt spid="133123">
                                            <p:txEl>
                                              <p:charRg st="0" end="7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133123">
                                            <p:txEl>
                                              <p:charRg st="0" end="7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33123">
                                            <p:txEl>
                                              <p:charRg st="0" end="7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33123">
                                            <p:txEl>
                                              <p:charRg st="0" end="7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133123">
                                            <p:txEl>
                                              <p:charRg st="72" end="150"/>
                                            </p:txEl>
                                          </p:spTgt>
                                        </p:tgtEl>
                                        <p:attrNameLst>
                                          <p:attrName>style.visibility</p:attrName>
                                        </p:attrNameLst>
                                      </p:cBhvr>
                                      <p:to>
                                        <p:strVal val="visible"/>
                                      </p:to>
                                    </p:set>
                                    <p:animEffect transition="in" filter="fade">
                                      <p:cBhvr>
                                        <p:cTn id="17" dur="800" decel="100000"/>
                                        <p:tgtEl>
                                          <p:spTgt spid="133123">
                                            <p:txEl>
                                              <p:charRg st="72" end="150"/>
                                            </p:txEl>
                                          </p:spTgt>
                                        </p:tgtEl>
                                      </p:cBhvr>
                                    </p:animEffect>
                                    <p:anim calcmode="lin" valueType="num">
                                      <p:cBhvr>
                                        <p:cTn id="18" dur="800" decel="100000" fill="hold"/>
                                        <p:tgtEl>
                                          <p:spTgt spid="133123">
                                            <p:txEl>
                                              <p:charRg st="72" end="150"/>
                                            </p:txEl>
                                          </p:spTgt>
                                        </p:tgtEl>
                                        <p:attrNameLst>
                                          <p:attrName>style.rotation</p:attrName>
                                        </p:attrNameLst>
                                      </p:cBhvr>
                                      <p:tavLst>
                                        <p:tav tm="0">
                                          <p:val>
                                            <p:fltVal val="-90.000000"/>
                                          </p:val>
                                        </p:tav>
                                        <p:tav tm="100000">
                                          <p:val>
                                            <p:fltVal val="0.000000"/>
                                          </p:val>
                                        </p:tav>
                                      </p:tavLst>
                                    </p:anim>
                                    <p:anim calcmode="lin" valueType="num">
                                      <p:cBhvr>
                                        <p:cTn id="19" dur="800" decel="100000" fill="hold"/>
                                        <p:tgtEl>
                                          <p:spTgt spid="133123">
                                            <p:txEl>
                                              <p:charRg st="72" end="15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133123">
                                            <p:txEl>
                                              <p:charRg st="72" end="15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133123">
                                            <p:txEl>
                                              <p:charRg st="72" end="15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133123">
                                            <p:txEl>
                                              <p:charRg st="72" end="15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133123">
                                            <p:txEl>
                                              <p:charRg st="151" end="219"/>
                                            </p:txEl>
                                          </p:spTgt>
                                        </p:tgtEl>
                                        <p:attrNameLst>
                                          <p:attrName>style.visibility</p:attrName>
                                        </p:attrNameLst>
                                      </p:cBhvr>
                                      <p:to>
                                        <p:strVal val="visible"/>
                                      </p:to>
                                    </p:set>
                                    <p:animEffect transition="in" filter="fade">
                                      <p:cBhvr>
                                        <p:cTn id="27" dur="800" decel="100000"/>
                                        <p:tgtEl>
                                          <p:spTgt spid="133123">
                                            <p:txEl>
                                              <p:charRg st="151" end="219"/>
                                            </p:txEl>
                                          </p:spTgt>
                                        </p:tgtEl>
                                      </p:cBhvr>
                                    </p:animEffect>
                                    <p:anim calcmode="lin" valueType="num">
                                      <p:cBhvr>
                                        <p:cTn id="28" dur="800" decel="100000" fill="hold"/>
                                        <p:tgtEl>
                                          <p:spTgt spid="133123">
                                            <p:txEl>
                                              <p:charRg st="151" end="219"/>
                                            </p:txEl>
                                          </p:spTgt>
                                        </p:tgtEl>
                                        <p:attrNameLst>
                                          <p:attrName>style.rotation</p:attrName>
                                        </p:attrNameLst>
                                      </p:cBhvr>
                                      <p:tavLst>
                                        <p:tav tm="0">
                                          <p:val>
                                            <p:fltVal val="-90.000000"/>
                                          </p:val>
                                        </p:tav>
                                        <p:tav tm="100000">
                                          <p:val>
                                            <p:fltVal val="0.000000"/>
                                          </p:val>
                                        </p:tav>
                                      </p:tavLst>
                                    </p:anim>
                                    <p:anim calcmode="lin" valueType="num">
                                      <p:cBhvr>
                                        <p:cTn id="29" dur="800" decel="100000" fill="hold"/>
                                        <p:tgtEl>
                                          <p:spTgt spid="133123">
                                            <p:txEl>
                                              <p:charRg st="151" end="219"/>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133123">
                                            <p:txEl>
                                              <p:charRg st="151" end="219"/>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133123">
                                            <p:txEl>
                                              <p:charRg st="151" end="219"/>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133123">
                                            <p:txEl>
                                              <p:charRg st="151" end="21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4821" name="Rectangle 5"/>
          <p:cNvSpPr>
            <a:spLocks noGrp="1" noChangeArrowheads="1"/>
          </p:cNvSpPr>
          <p:nvPr>
            <p:ph type="ctrTitle" sz="quarter"/>
          </p:nvPr>
        </p:nvSpPr>
        <p:spPr>
          <a:xfrm>
            <a:off x="762000" y="838200"/>
            <a:ext cx="7772400" cy="3736975"/>
          </a:xfrm>
        </p:spPr>
        <p:txBody>
          <a:bodyPr vert="horz" wrap="square" lIns="91440" tIns="45720" rIns="91440" bIns="45720" numCol="1" anchor="ctr" anchorCtr="0" compatLnSpc="1"/>
          <a:p>
            <a:pPr algn="l" eaLnBrk="1" hangingPunct="1">
              <a:buClrTx/>
              <a:buSzTx/>
              <a:buFontTx/>
            </a:pPr>
            <a:r>
              <a:rPr sz="4400" dirty="0">
                <a:solidFill>
                  <a:schemeClr val="tx1"/>
                </a:solidFill>
                <a:effectLst>
                  <a:outerShdw blurRad="38100" dist="38100" dir="2700000">
                    <a:srgbClr val="000000"/>
                  </a:outerShdw>
                </a:effectLst>
                <a:latin typeface="+mj-lt"/>
                <a:ea typeface="+mj-ea"/>
                <a:cs typeface="+mj-cs"/>
              </a:rPr>
              <a:t>Trong các khoản chi của các nhóm ở Hoạt động 1 vừa đưa ra, chúng ta cùng xác định xem khoản nào là nhu cầu, khoản nào là mong muốn.</a:t>
            </a:r>
            <a:br>
              <a:rPr dirty="0">
                <a:solidFill>
                  <a:srgbClr val="0099FF"/>
                </a:solidFill>
                <a:effectLst>
                  <a:outerShdw blurRad="38100" dist="38100" dir="2700000">
                    <a:srgbClr val="000000"/>
                  </a:outerShdw>
                </a:effectLst>
                <a:latin typeface="+mj-lt"/>
                <a:ea typeface="+mj-ea"/>
                <a:cs typeface="+mj-cs"/>
              </a:rPr>
            </a:br>
            <a:endParaRPr lang="vi-VN" altLang="x-none" dirty="0">
              <a:solidFill>
                <a:srgbClr val="0099FF"/>
              </a:solidFill>
              <a:effectLst>
                <a:outerShdw blurRad="38100" dist="38100" dir="2700000">
                  <a:srgbClr val="000000"/>
                </a:outerShdw>
              </a:effectLst>
              <a:latin typeface="+mj-lt"/>
              <a:ea typeface="+mj-ea"/>
              <a:cs typeface="+mj-cs"/>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3711</Words>
  <Application>WPS Presentation</Application>
  <PresentationFormat/>
  <Paragraphs>162</Paragraphs>
  <Slides>21</Slides>
  <Notes>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21</vt:i4>
      </vt:variant>
    </vt:vector>
  </HeadingPairs>
  <TitlesOfParts>
    <vt:vector size="31" baseType="lpstr">
      <vt:lpstr>Arial</vt:lpstr>
      <vt:lpstr>SimSun</vt:lpstr>
      <vt:lpstr>Wingdings</vt:lpstr>
      <vt:lpstr>Times New Roman</vt:lpstr>
      <vt:lpstr>VNI-Juni</vt:lpstr>
      <vt:lpstr>VNI-Times</vt:lpstr>
      <vt:lpstr>Microsoft YaHei</vt:lpstr>
      <vt:lpstr>Arial Unicode MS</vt:lpstr>
      <vt:lpstr>Calibri</vt:lpstr>
      <vt:lpstr>Default Design</vt:lpstr>
      <vt:lpstr>PowerPoint 演示文稿</vt:lpstr>
      <vt:lpstr>MỤC TIÊU</vt:lpstr>
      <vt:lpstr>PHẦN A.  NỘI DUNG BÀI GIẢNG</vt:lpstr>
      <vt:lpstr>PowerPoint 演示文稿</vt:lpstr>
      <vt:lpstr>CÙNG KHÁM PHÁ </vt:lpstr>
      <vt:lpstr>PowerPoint 演示文稿</vt:lpstr>
      <vt:lpstr>PowerPoint 演示文稿</vt:lpstr>
      <vt:lpstr>Nhu cầu là… mong muốn là…</vt:lpstr>
      <vt:lpstr>Trong các khoản chi của các nhóm ở Hoạt động 1 vừa đưa ra, chúng ta cùng xác định xem khoản nào là nhu cầu, khoản nào là mong muốn. </vt:lpstr>
      <vt:lpstr>PowerPoint 演示文稿</vt:lpstr>
      <vt:lpstr>PowerPoint 演示文稿</vt:lpstr>
      <vt:lpstr>LUẬT CHƠI</vt:lpstr>
      <vt:lpstr>PowerPoint 演示文稿</vt:lpstr>
      <vt:lpstr>PowerPoint 演示文稿</vt:lpstr>
      <vt:lpstr>CẦN CHÚ Ý: HẦU HẾT MỌI NGƯỜI, NGAY CẢ NGƯỜI GIÀU HAY CÓ QUYỀN LỰC NHẤT, CŨNG KHÔNG THỂ THỎA MÃN TẤT CẢ NHU CẦU HAY MONG MUỐN CỦA MÌNH.</vt:lpstr>
      <vt:lpstr>PowerPoint 演示文稿</vt:lpstr>
      <vt:lpstr>PowerPoint 演示文稿</vt:lpstr>
      <vt:lpstr>Công cụ theo dõi chi tiêu cá nhân: bảng ngân sách cá nhân. Nó gồm 4 phần chính: 1. Thu nhập 2. Dự trù các khoản chi phí 3. Theo dõi Thu – chi 4. Tiết kiệm </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ASUS</cp:lastModifiedBy>
  <cp:revision>3</cp:revision>
  <dcterms:created xsi:type="dcterms:W3CDTF">2010-04-07T13:32:00Z</dcterms:created>
  <dcterms:modified xsi:type="dcterms:W3CDTF">2022-03-27T10:53:22Z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2B1417D9E6B048BAACEF71AA5ED3C17B</vt:lpwstr>
  </property>
  <property fmtid="{D5CDD505-2E9C-101B-9397-08002B2CF9AE}" pid="3" name="KSOProductBuildVer">
    <vt:lpwstr>1033-11.2.0.11042</vt:lpwstr>
  </property>
</Properties>
</file>